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7" r:id="rId3"/>
    <p:sldId id="258" r:id="rId4"/>
    <p:sldId id="263" r:id="rId5"/>
    <p:sldId id="261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D680B-EB41-4CB8-9DEA-40B31FBF8E3F}" type="datetimeFigureOut">
              <a:rPr lang="en-GB" smtClean="0"/>
              <a:pPr/>
              <a:t>04/10/2020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E3D0A-80BA-4406-96C9-4C7A37009F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741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A992CB-789F-43F5-97C2-E29119FFB7CF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2532FC-FCEC-4A97-884C-38965C9BE943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We’ll now look at the courses offered by the Department of Materials at Oxford University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E3D0A-80BA-4406-96C9-4C7A37009FE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65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8983-3F85-402E-B272-AEE2452CA8E0}" type="datetimeFigureOut">
              <a:rPr lang="en-GB" smtClean="0"/>
              <a:pPr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21E6-D167-4DC5-A7A8-F9A0D4E235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8983-3F85-402E-B272-AEE2452CA8E0}" type="datetimeFigureOut">
              <a:rPr lang="en-GB" smtClean="0"/>
              <a:pPr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21E6-D167-4DC5-A7A8-F9A0D4E235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8983-3F85-402E-B272-AEE2452CA8E0}" type="datetimeFigureOut">
              <a:rPr lang="en-GB" smtClean="0"/>
              <a:pPr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21E6-D167-4DC5-A7A8-F9A0D4E235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A797-D70C-4C55-A300-4B881505E414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40F8-D916-4254-BF70-95E4B377A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746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A797-D70C-4C55-A300-4B881505E414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40F8-D916-4254-BF70-95E4B377A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635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A797-D70C-4C55-A300-4B881505E414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40F8-D916-4254-BF70-95E4B377A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296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A797-D70C-4C55-A300-4B881505E414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40F8-D916-4254-BF70-95E4B377A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095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A797-D70C-4C55-A300-4B881505E414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40F8-D916-4254-BF70-95E4B377A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245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A797-D70C-4C55-A300-4B881505E414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40F8-D916-4254-BF70-95E4B377A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242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A797-D70C-4C55-A300-4B881505E414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40F8-D916-4254-BF70-95E4B377A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336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A797-D70C-4C55-A300-4B881505E414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40F8-D916-4254-BF70-95E4B377A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420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8983-3F85-402E-B272-AEE2452CA8E0}" type="datetimeFigureOut">
              <a:rPr lang="en-GB" smtClean="0"/>
              <a:pPr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21E6-D167-4DC5-A7A8-F9A0D4E235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A797-D70C-4C55-A300-4B881505E414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40F8-D916-4254-BF70-95E4B377A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783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A797-D70C-4C55-A300-4B881505E414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40F8-D916-4254-BF70-95E4B377A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407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A797-D70C-4C55-A300-4B881505E414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40F8-D916-4254-BF70-95E4B377A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580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8983-3F85-402E-B272-AEE2452CA8E0}" type="datetimeFigureOut">
              <a:rPr lang="en-GB" smtClean="0"/>
              <a:pPr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21E6-D167-4DC5-A7A8-F9A0D4E235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8983-3F85-402E-B272-AEE2452CA8E0}" type="datetimeFigureOut">
              <a:rPr lang="en-GB" smtClean="0"/>
              <a:pPr/>
              <a:t>04/10/2020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21E6-D167-4DC5-A7A8-F9A0D4E235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8983-3F85-402E-B272-AEE2452CA8E0}" type="datetimeFigureOut">
              <a:rPr lang="en-GB" smtClean="0"/>
              <a:pPr/>
              <a:t>04/10/2020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21E6-D167-4DC5-A7A8-F9A0D4E235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8983-3F85-402E-B272-AEE2452CA8E0}" type="datetimeFigureOut">
              <a:rPr lang="en-GB" smtClean="0"/>
              <a:pPr/>
              <a:t>04/10/2020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21E6-D167-4DC5-A7A8-F9A0D4E235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8983-3F85-402E-B272-AEE2452CA8E0}" type="datetimeFigureOut">
              <a:rPr lang="en-GB" smtClean="0"/>
              <a:pPr/>
              <a:t>04/10/2020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21E6-D167-4DC5-A7A8-F9A0D4E235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8983-3F85-402E-B272-AEE2452CA8E0}" type="datetimeFigureOut">
              <a:rPr lang="en-GB" smtClean="0"/>
              <a:pPr/>
              <a:t>04/10/2020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21E6-D167-4DC5-A7A8-F9A0D4E235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8983-3F85-402E-B272-AEE2452CA8E0}" type="datetimeFigureOut">
              <a:rPr lang="en-GB" smtClean="0"/>
              <a:pPr/>
              <a:t>04/10/2020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21E6-D167-4DC5-A7A8-F9A0D4E235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28983-3F85-402E-B272-AEE2452CA8E0}" type="datetimeFigureOut">
              <a:rPr lang="en-GB" smtClean="0"/>
              <a:pPr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921E6-D167-4DC5-A7A8-F9A0D4E235E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EA797-D70C-4C55-A300-4B881505E414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F40F8-D916-4254-BF70-95E4B377A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72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d_lnxEuTJs&amp;feature=emb_log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erials.ox.ac.uk/admissions/schools/ambassadors.html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hyperlink" Target="mailto:undergraduate.admissions@materials.ox.ac.uk" TargetMode="External"/><Relationship Id="rId4" Type="http://schemas.openxmlformats.org/officeDocument/2006/relationships/hyperlink" Target="mailto:schools.liaison@materials.ox.ac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323850" y="1341438"/>
            <a:ext cx="1296988" cy="4608512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b="0"/>
          </a:p>
        </p:txBody>
      </p:sp>
      <p:pic>
        <p:nvPicPr>
          <p:cNvPr id="3075" name="Picture 10" descr="Oxford from sky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5301" y="1355160"/>
            <a:ext cx="69850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6" descr="radc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636838"/>
            <a:ext cx="114458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0" descr="Punt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1628775"/>
            <a:ext cx="1144587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 Box 55"/>
          <p:cNvSpPr txBox="1">
            <a:spLocks noChangeArrowheads="1"/>
          </p:cNvSpPr>
          <p:nvPr/>
        </p:nvSpPr>
        <p:spPr bwMode="auto">
          <a:xfrm>
            <a:off x="-156094" y="4483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dirty="0" smtClean="0">
                <a:solidFill>
                  <a:schemeClr val="accent2"/>
                </a:solidFill>
                <a:latin typeface="Comic Sans MS" pitchFamily="66" charset="0"/>
              </a:rPr>
              <a:t>MATERIALS SCIENCE</a:t>
            </a:r>
          </a:p>
          <a:p>
            <a:pPr algn="ctr">
              <a:spcBef>
                <a:spcPct val="50000"/>
              </a:spcBef>
            </a:pPr>
            <a:r>
              <a:rPr lang="en-GB" sz="3200" dirty="0" smtClean="0">
                <a:solidFill>
                  <a:schemeClr val="accent2"/>
                </a:solidFill>
                <a:latin typeface="Comic Sans MS" pitchFamily="66" charset="0"/>
              </a:rPr>
              <a:t>Introduction to Outreach</a:t>
            </a:r>
          </a:p>
        </p:txBody>
      </p:sp>
      <p:pic>
        <p:nvPicPr>
          <p:cNvPr id="3081" name="Picture 5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6021388"/>
            <a:ext cx="2376488" cy="731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82" name="Picture 57" descr="OMlogolr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6021388"/>
            <a:ext cx="295232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844800" y="5949280"/>
            <a:ext cx="33833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en-GB" dirty="0" smtClean="0">
                <a:solidFill>
                  <a:srgbClr val="002060"/>
                </a:solidFill>
                <a:latin typeface="Comic Sans MS" pitchFamily="66" charset="0"/>
              </a:rPr>
              <a:t>Access &amp; Outreach Manager </a:t>
            </a:r>
            <a:endParaRPr lang="en-GB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47"/>
          <a:stretch/>
        </p:blipFill>
        <p:spPr>
          <a:xfrm>
            <a:off x="417135" y="4532929"/>
            <a:ext cx="1122740" cy="1297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4330824" cy="1162050"/>
          </a:xfrm>
        </p:spPr>
        <p:txBody>
          <a:bodyPr>
            <a:noAutofit/>
          </a:bodyPr>
          <a:lstStyle/>
          <a:p>
            <a:pPr eaLnBrk="1" hangingPunct="1"/>
            <a:r>
              <a:rPr lang="en-GB" sz="3600" dirty="0" smtClean="0">
                <a:solidFill>
                  <a:srgbClr val="0070C0"/>
                </a:solidFill>
                <a:latin typeface="Calibri" pitchFamily="34" charset="0"/>
              </a:rPr>
              <a:t>What do we do?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2400" u="sng" dirty="0" smtClean="0">
                <a:solidFill>
                  <a:srgbClr val="0070C0"/>
                </a:solidFill>
              </a:rPr>
              <a:t>Activities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</a:rPr>
              <a:t> Workshops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</a:rPr>
              <a:t>Open Days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</a:rPr>
              <a:t>Residential Courses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</a:rPr>
              <a:t>School Visits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</a:rPr>
              <a:t>Presentations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</a:rPr>
              <a:t>Aspiration Raising events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</a:rPr>
              <a:t>Departmental Tours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hlinkClick r:id="rId3"/>
              </a:rPr>
              <a:t>MMM </a:t>
            </a:r>
            <a:r>
              <a:rPr lang="en-GB" sz="2400" dirty="0" smtClean="0">
                <a:solidFill>
                  <a:srgbClr val="0070C0"/>
                </a:solidFill>
                <a:hlinkClick r:id="rId3"/>
              </a:rPr>
              <a:t>Project</a:t>
            </a:r>
            <a:endParaRPr lang="en-GB" sz="2400" dirty="0" smtClean="0">
              <a:solidFill>
                <a:srgbClr val="0070C0"/>
              </a:solidFill>
            </a:endParaRPr>
          </a:p>
          <a:p>
            <a:endParaRPr lang="en-GB" sz="2400" dirty="0" smtClean="0">
              <a:solidFill>
                <a:srgbClr val="0070C0"/>
              </a:solidFill>
            </a:endParaRPr>
          </a:p>
          <a:p>
            <a:endParaRPr lang="en-GB" sz="2400" dirty="0" smtClean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04" y="707011"/>
            <a:ext cx="3888432" cy="259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12" y="3780631"/>
            <a:ext cx="3887924" cy="259194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332656"/>
            <a:ext cx="4629150" cy="27566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smtClean="0"/>
              <a:t>Materials Outreach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3815520"/>
              </p:ext>
            </p:extLst>
          </p:nvPr>
        </p:nvGraphicFramePr>
        <p:xfrm>
          <a:off x="395536" y="908720"/>
          <a:ext cx="8378991" cy="535578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40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2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2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September</a:t>
                      </a:r>
                      <a:endParaRPr lang="en-GB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October</a:t>
                      </a:r>
                      <a:endParaRPr lang="en-GB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November</a:t>
                      </a:r>
                      <a:endParaRPr lang="en-GB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December</a:t>
                      </a:r>
                      <a:endParaRPr lang="en-GB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8810">
                <a:tc>
                  <a:txBody>
                    <a:bodyPr/>
                    <a:lstStyle/>
                    <a:p>
                      <a:r>
                        <a:rPr lang="en-GB" sz="1800" baseline="0" dirty="0" smtClean="0"/>
                        <a:t>University Open Days</a:t>
                      </a:r>
                      <a:endParaRPr lang="en-GB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i="0" dirty="0" smtClean="0">
                          <a:solidFill>
                            <a:schemeClr val="tx1"/>
                          </a:solidFill>
                        </a:rPr>
                        <a:t>School Visits</a:t>
                      </a:r>
                      <a:endParaRPr lang="en-GB" sz="1800" i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Visits to Schools (Workshops</a:t>
                      </a:r>
                      <a:r>
                        <a:rPr lang="en-GB" sz="1800" baseline="0" dirty="0" smtClean="0"/>
                        <a:t> available to take out)</a:t>
                      </a:r>
                    </a:p>
                    <a:p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MMM Teachers 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Conference</a:t>
                      </a:r>
                      <a:endParaRPr lang="en-GB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Yr12Physics and Materials </a:t>
                      </a:r>
                    </a:p>
                    <a:p>
                      <a:r>
                        <a:rPr lang="en-GB" sz="1800" baseline="0" dirty="0" smtClean="0"/>
                        <a:t>PGCE Course </a:t>
                      </a:r>
                    </a:p>
                    <a:p>
                      <a:r>
                        <a:rPr lang="en-GB" sz="1800" baseline="0" dirty="0" smtClean="0"/>
                        <a:t>Interviewee Hospitality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January</a:t>
                      </a:r>
                      <a:endParaRPr lang="en-GB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February</a:t>
                      </a:r>
                      <a:endParaRPr lang="en-GB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March</a:t>
                      </a:r>
                      <a:endParaRPr lang="en-GB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April</a:t>
                      </a:r>
                      <a:endParaRPr lang="en-GB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583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Yr10 Materials &amp; Physics</a:t>
                      </a:r>
                    </a:p>
                    <a:p>
                      <a:endParaRPr lang="en-GB" sz="1800" baseline="0" dirty="0" smtClean="0"/>
                    </a:p>
                    <a:p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MMM Launch</a:t>
                      </a:r>
                      <a:endParaRPr lang="en-GB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Visits</a:t>
                      </a:r>
                      <a:r>
                        <a:rPr lang="en-GB" sz="1800" baseline="0" dirty="0" smtClean="0"/>
                        <a:t> to Schools</a:t>
                      </a:r>
                    </a:p>
                    <a:p>
                      <a:r>
                        <a:rPr lang="en-GB" sz="1800" baseline="0" dirty="0" smtClean="0"/>
                        <a:t>Taster Day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Taster </a:t>
                      </a:r>
                      <a:r>
                        <a:rPr lang="en-GB" sz="1800" baseline="0" dirty="0" smtClean="0"/>
                        <a:t>Days </a:t>
                      </a:r>
                    </a:p>
                    <a:p>
                      <a:r>
                        <a:rPr lang="en-GB" sz="1800" i="1" baseline="0" dirty="0" smtClean="0">
                          <a:solidFill>
                            <a:schemeClr val="tx1"/>
                          </a:solidFill>
                        </a:rPr>
                        <a:t>Oxbridge Student Regional Conferences</a:t>
                      </a:r>
                    </a:p>
                    <a:p>
                      <a:r>
                        <a:rPr lang="en-GB" sz="1800" baseline="0" dirty="0" smtClean="0"/>
                        <a:t>Science Week (primary school resources)</a:t>
                      </a:r>
                      <a:endParaRPr lang="en-GB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Visits to Schools</a:t>
                      </a:r>
                    </a:p>
                    <a:p>
                      <a:r>
                        <a:rPr lang="en-GB" sz="1800" b="1" i="1" dirty="0" smtClean="0">
                          <a:solidFill>
                            <a:srgbClr val="002060"/>
                          </a:solidFill>
                        </a:rPr>
                        <a:t>New event tbc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May </a:t>
                      </a:r>
                      <a:endParaRPr lang="en-GB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June</a:t>
                      </a:r>
                      <a:endParaRPr lang="en-GB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July</a:t>
                      </a:r>
                      <a:endParaRPr lang="en-GB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August</a:t>
                      </a:r>
                      <a:endParaRPr lang="en-GB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8127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MMM Student Conference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Headstart</a:t>
                      </a:r>
                      <a:r>
                        <a:rPr lang="en-GB" sz="1800" dirty="0" smtClean="0"/>
                        <a:t> Residential Course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Open</a:t>
                      </a:r>
                      <a:r>
                        <a:rPr lang="en-GB" sz="1800" baseline="0" dirty="0" smtClean="0"/>
                        <a:t> Days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UNIQ </a:t>
                      </a:r>
                    </a:p>
                    <a:p>
                      <a:endParaRPr lang="en-GB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537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1" r="24647"/>
          <a:stretch/>
        </p:blipFill>
        <p:spPr>
          <a:xfrm>
            <a:off x="35495" y="-390915"/>
            <a:ext cx="3754313" cy="58052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327" y="-53702"/>
            <a:ext cx="3477672" cy="26082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5" b="-3040"/>
          <a:stretch/>
        </p:blipFill>
        <p:spPr>
          <a:xfrm>
            <a:off x="6511394" y="4342888"/>
            <a:ext cx="2632605" cy="35101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128" y="1776936"/>
            <a:ext cx="4034564" cy="27028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662" y="-11400"/>
            <a:ext cx="1815666" cy="2420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614" y="4403703"/>
            <a:ext cx="3898860" cy="26391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" r="27345"/>
          <a:stretch/>
        </p:blipFill>
        <p:spPr>
          <a:xfrm>
            <a:off x="35496" y="3807861"/>
            <a:ext cx="2952328" cy="32129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94400"/>
            <a:ext cx="3845178" cy="26093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924944"/>
            <a:ext cx="8820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3500 students   200 schools</a:t>
            </a:r>
            <a:endParaRPr lang="en-GB" sz="4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430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0070C0"/>
                </a:solidFill>
              </a:rPr>
              <a:t>Is it for you ?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8840"/>
            <a:ext cx="3394720" cy="4137323"/>
          </a:xfrm>
        </p:spPr>
        <p:txBody>
          <a:bodyPr>
            <a:normAutofit/>
          </a:bodyPr>
          <a:lstStyle/>
          <a:p>
            <a:pPr>
              <a:buFont typeface="Calibri" pitchFamily="34" charset="0"/>
              <a:buChar char="•"/>
            </a:pPr>
            <a:r>
              <a:rPr lang="en-GB" sz="2000" b="1" dirty="0" smtClean="0">
                <a:solidFill>
                  <a:srgbClr val="0070C0"/>
                </a:solidFill>
              </a:rPr>
              <a:t> </a:t>
            </a:r>
            <a:r>
              <a:rPr lang="en-GB" sz="2800" dirty="0" smtClean="0">
                <a:solidFill>
                  <a:srgbClr val="0070C0"/>
                </a:solidFill>
              </a:rPr>
              <a:t>Worthwhile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70C0"/>
                </a:solidFill>
              </a:rPr>
              <a:t>Communication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70C0"/>
                </a:solidFill>
              </a:rPr>
              <a:t>Presentation Skills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70C0"/>
                </a:solidFill>
              </a:rPr>
              <a:t>Enjoyable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70C0"/>
                </a:solidFill>
              </a:rPr>
              <a:t>Rewarding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70C0"/>
                </a:solidFill>
              </a:rPr>
              <a:t>Teaching experience</a:t>
            </a:r>
          </a:p>
          <a:p>
            <a:pPr>
              <a:buFont typeface="Arial" pitchFamily="34" charset="0"/>
              <a:buChar char="•"/>
            </a:pPr>
            <a:endParaRPr lang="en-GB" sz="20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884" y="134572"/>
            <a:ext cx="5018393" cy="2718364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5" y="3096207"/>
            <a:ext cx="4725949" cy="35444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solidFill>
                  <a:srgbClr val="0070C0"/>
                </a:solidFill>
              </a:rPr>
              <a:t>How do you get involved ?</a:t>
            </a:r>
            <a:endParaRPr lang="en-GB" sz="3600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Materials10_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2095"/>
          <a:stretch>
            <a:fillRect/>
          </a:stretch>
        </p:blipFill>
        <p:spPr>
          <a:xfrm>
            <a:off x="4644008" y="116632"/>
            <a:ext cx="4079443" cy="303516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04" y="2204864"/>
            <a:ext cx="4248472" cy="3096344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70C0"/>
                </a:solidFill>
              </a:rPr>
              <a:t> Chat over coffee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70C0"/>
                </a:solidFill>
              </a:rPr>
              <a:t> Sign up if interested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>
                <a:hlinkClick r:id="rId3"/>
              </a:rPr>
              <a:t>http://www.materials.ox.ac.uk/admissions/schools/ambassadors.html</a:t>
            </a:r>
            <a:endParaRPr lang="en-GB" sz="28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70C0"/>
                </a:solidFill>
              </a:rPr>
              <a:t> Attend training session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70C0"/>
                </a:solidFill>
              </a:rPr>
              <a:t>Start assisting asap!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301208"/>
            <a:ext cx="46440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  <a:hlinkClick r:id="rId4"/>
              </a:rPr>
              <a:t>s</a:t>
            </a:r>
            <a:r>
              <a:rPr lang="en-GB" sz="2000" dirty="0" smtClean="0">
                <a:solidFill>
                  <a:srgbClr val="0070C0"/>
                </a:solidFill>
                <a:hlinkClick r:id="rId4"/>
              </a:rPr>
              <a:t>chools.liaison</a:t>
            </a:r>
            <a:r>
              <a:rPr lang="en-GB" sz="2000" dirty="0" smtClean="0">
                <a:solidFill>
                  <a:srgbClr val="0070C0"/>
                </a:solidFill>
                <a:hlinkClick r:id="rId4"/>
              </a:rPr>
              <a:t>@materials.ox.ac.uk</a:t>
            </a:r>
            <a:endParaRPr lang="en-GB" sz="20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  <a:hlinkClick r:id="rId5"/>
              </a:rPr>
              <a:t>undergraduate.admissions@materials.ox.ac.uk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6727" y="3645024"/>
            <a:ext cx="4138508" cy="26687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7920</TotalTime>
  <Words>174</Words>
  <Application>Microsoft Office PowerPoint</Application>
  <PresentationFormat>On-screen Show (4:3)</PresentationFormat>
  <Paragraphs>68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Comic Sans MS</vt:lpstr>
      <vt:lpstr>Office Theme</vt:lpstr>
      <vt:lpstr>1_Office Theme</vt:lpstr>
      <vt:lpstr>PowerPoint Presentation</vt:lpstr>
      <vt:lpstr>What do we do?</vt:lpstr>
      <vt:lpstr>Materials Outreach</vt:lpstr>
      <vt:lpstr>PowerPoint Presentation</vt:lpstr>
      <vt:lpstr>Is it for you ?</vt:lpstr>
      <vt:lpstr>How do you get involved ?</vt:lpstr>
    </vt:vector>
  </TitlesOfParts>
  <Company>Department of Materials - Oxford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Jayne</dc:creator>
  <cp:lastModifiedBy>Adrian Taylor</cp:lastModifiedBy>
  <cp:revision>27</cp:revision>
  <dcterms:created xsi:type="dcterms:W3CDTF">2010-10-03T13:49:17Z</dcterms:created>
  <dcterms:modified xsi:type="dcterms:W3CDTF">2020-10-05T19:09:50Z</dcterms:modified>
</cp:coreProperties>
</file>