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80" r:id="rId2"/>
    <p:sldId id="281" r:id="rId3"/>
    <p:sldId id="282" r:id="rId4"/>
    <p:sldId id="318" r:id="rId5"/>
    <p:sldId id="319" r:id="rId6"/>
    <p:sldId id="313" r:id="rId7"/>
    <p:sldId id="293" r:id="rId8"/>
    <p:sldId id="314" r:id="rId9"/>
    <p:sldId id="306" r:id="rId10"/>
    <p:sldId id="316" r:id="rId11"/>
    <p:sldId id="312" r:id="rId12"/>
    <p:sldId id="283" r:id="rId13"/>
    <p:sldId id="284" r:id="rId14"/>
    <p:sldId id="311" r:id="rId15"/>
    <p:sldId id="289" r:id="rId16"/>
    <p:sldId id="304" r:id="rId17"/>
    <p:sldId id="290" r:id="rId18"/>
    <p:sldId id="310" r:id="rId19"/>
    <p:sldId id="296" r:id="rId20"/>
    <p:sldId id="309" r:id="rId21"/>
    <p:sldId id="292" r:id="rId22"/>
    <p:sldId id="308" r:id="rId23"/>
    <p:sldId id="294" r:id="rId24"/>
    <p:sldId id="299" r:id="rId25"/>
    <p:sldId id="286" r:id="rId26"/>
    <p:sldId id="300" r:id="rId27"/>
    <p:sldId id="288" r:id="rId28"/>
    <p:sldId id="302" r:id="rId29"/>
    <p:sldId id="301" r:id="rId30"/>
    <p:sldId id="303" r:id="rId31"/>
    <p:sldId id="291" r:id="rId32"/>
    <p:sldId id="307" r:id="rId33"/>
    <p:sldId id="305" r:id="rId34"/>
    <p:sldId id="315" r:id="rId35"/>
  </p:sldIdLst>
  <p:sldSz cx="9906000" cy="6858000" type="A4"/>
  <p:notesSz cx="6797675" cy="9926638"/>
  <p:defaultTextStyle>
    <a:defPPr>
      <a:defRPr lang="en-US"/>
    </a:defPPr>
    <a:lvl1pPr algn="l" rtl="0" eaLnBrk="0" fontAlgn="base" hangingPunct="0">
      <a:spcBef>
        <a:spcPct val="0"/>
      </a:spcBef>
      <a:spcAft>
        <a:spcPct val="0"/>
      </a:spcAft>
      <a:defRPr i="1" kern="1200">
        <a:solidFill>
          <a:schemeClr val="tx1"/>
        </a:solidFill>
        <a:latin typeface="Helvetica"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Helvetica"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Helvetica"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Helvetica"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Helvetica" panose="020B0604020202020204" pitchFamily="34" charset="0"/>
        <a:ea typeface="+mn-ea"/>
        <a:cs typeface="+mn-cs"/>
      </a:defRPr>
    </a:lvl5pPr>
    <a:lvl6pPr marL="2286000" algn="l" defTabSz="914400" rtl="0" eaLnBrk="1" latinLnBrk="0" hangingPunct="1">
      <a:defRPr i="1" kern="1200">
        <a:solidFill>
          <a:schemeClr val="tx1"/>
        </a:solidFill>
        <a:latin typeface="Helvetica" panose="020B0604020202020204" pitchFamily="34" charset="0"/>
        <a:ea typeface="+mn-ea"/>
        <a:cs typeface="+mn-cs"/>
      </a:defRPr>
    </a:lvl6pPr>
    <a:lvl7pPr marL="2743200" algn="l" defTabSz="914400" rtl="0" eaLnBrk="1" latinLnBrk="0" hangingPunct="1">
      <a:defRPr i="1" kern="1200">
        <a:solidFill>
          <a:schemeClr val="tx1"/>
        </a:solidFill>
        <a:latin typeface="Helvetica" panose="020B0604020202020204" pitchFamily="34" charset="0"/>
        <a:ea typeface="+mn-ea"/>
        <a:cs typeface="+mn-cs"/>
      </a:defRPr>
    </a:lvl7pPr>
    <a:lvl8pPr marL="3200400" algn="l" defTabSz="914400" rtl="0" eaLnBrk="1" latinLnBrk="0" hangingPunct="1">
      <a:defRPr i="1" kern="1200">
        <a:solidFill>
          <a:schemeClr val="tx1"/>
        </a:solidFill>
        <a:latin typeface="Helvetica" panose="020B0604020202020204" pitchFamily="34" charset="0"/>
        <a:ea typeface="+mn-ea"/>
        <a:cs typeface="+mn-cs"/>
      </a:defRPr>
    </a:lvl8pPr>
    <a:lvl9pPr marL="3657600" algn="l" defTabSz="914400" rtl="0" eaLnBrk="1" latinLnBrk="0" hangingPunct="1">
      <a:defRPr i="1" kern="1200">
        <a:solidFill>
          <a:schemeClr val="tx1"/>
        </a:solidFill>
        <a:latin typeface="Helvetica" panose="020B0604020202020204" pitchFamily="34" charset="0"/>
        <a:ea typeface="+mn-ea"/>
        <a:cs typeface="+mn-cs"/>
      </a:defRPr>
    </a:lvl9pPr>
  </p:defaultTextStyle>
  <p:extLst>
    <p:ext uri="{EFAFB233-063F-42B5-8137-9DF3F51BA10A}">
      <p15:sldGuideLst xmlns:p15="http://schemas.microsoft.com/office/powerpoint/2012/main">
        <p15:guide id="1" orient="horz" pos="240">
          <p15:clr>
            <a:srgbClr val="A4A3A4"/>
          </p15:clr>
        </p15:guide>
        <p15:guide id="2" pos="312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232961"/>
    <a:srgbClr val="1C214E"/>
    <a:srgbClr val="343C8C"/>
    <a:srgbClr val="2F3781"/>
    <a:srgbClr val="262C66"/>
    <a:srgbClr val="2A3174"/>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81" autoAdjust="0"/>
  </p:normalViewPr>
  <p:slideViewPr>
    <p:cSldViewPr showGuides="1">
      <p:cViewPr varScale="1">
        <p:scale>
          <a:sx n="109" d="100"/>
          <a:sy n="109" d="100"/>
        </p:scale>
        <p:origin x="1416" y="102"/>
      </p:cViewPr>
      <p:guideLst>
        <p:guide orient="horz" pos="240"/>
        <p:guide pos="312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320"/>
    </p:cViewPr>
  </p:sorterViewPr>
  <p:notesViewPr>
    <p:cSldViewPr showGuides="1">
      <p:cViewPr varScale="1">
        <p:scale>
          <a:sx n="77" d="100"/>
          <a:sy n="77" d="100"/>
        </p:scale>
        <p:origin x="-1584" y="-104"/>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38" tIns="45719" rIns="91438" bIns="45719" rtlCol="0"/>
          <a:lstStyle>
            <a:lvl1pPr algn="l">
              <a:defRPr sz="1200"/>
            </a:lvl1pPr>
          </a:lstStyle>
          <a:p>
            <a:endParaRPr lang="en-GB"/>
          </a:p>
        </p:txBody>
      </p:sp>
      <p:sp>
        <p:nvSpPr>
          <p:cNvPr id="3" name="Date Placeholder 2"/>
          <p:cNvSpPr>
            <a:spLocks noGrp="1"/>
          </p:cNvSpPr>
          <p:nvPr>
            <p:ph type="dt" sz="quarter" idx="1"/>
          </p:nvPr>
        </p:nvSpPr>
        <p:spPr>
          <a:xfrm>
            <a:off x="3849689" y="0"/>
            <a:ext cx="2946400" cy="496888"/>
          </a:xfrm>
          <a:prstGeom prst="rect">
            <a:avLst/>
          </a:prstGeom>
        </p:spPr>
        <p:txBody>
          <a:bodyPr vert="horz" lIns="91438" tIns="45719" rIns="91438" bIns="45719" rtlCol="0"/>
          <a:lstStyle>
            <a:lvl1pPr algn="r">
              <a:defRPr sz="1200"/>
            </a:lvl1pPr>
          </a:lstStyle>
          <a:p>
            <a:fld id="{F0FC126C-4436-43F0-AD15-AA8EDFA637A3}" type="datetimeFigureOut">
              <a:rPr lang="en-GB" smtClean="0"/>
              <a:t>07/10/2024</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38" tIns="45719" rIns="91438" bIns="45719" rtlCol="0" anchor="b"/>
          <a:lstStyle>
            <a:lvl1pPr algn="l">
              <a:defRPr sz="1200"/>
            </a:lvl1pPr>
          </a:lstStyle>
          <a:p>
            <a:endParaRPr lang="en-GB"/>
          </a:p>
        </p:txBody>
      </p:sp>
      <p:sp>
        <p:nvSpPr>
          <p:cNvPr id="5" name="Slide Number Placeholder 4"/>
          <p:cNvSpPr>
            <a:spLocks noGrp="1"/>
          </p:cNvSpPr>
          <p:nvPr>
            <p:ph type="sldNum" sz="quarter" idx="3"/>
          </p:nvPr>
        </p:nvSpPr>
        <p:spPr>
          <a:xfrm>
            <a:off x="3849689" y="9429750"/>
            <a:ext cx="2946400" cy="496888"/>
          </a:xfrm>
          <a:prstGeom prst="rect">
            <a:avLst/>
          </a:prstGeom>
        </p:spPr>
        <p:txBody>
          <a:bodyPr vert="horz" lIns="91438" tIns="45719" rIns="91438" bIns="45719" rtlCol="0" anchor="b"/>
          <a:lstStyle>
            <a:lvl1pPr algn="r">
              <a:defRPr sz="1200"/>
            </a:lvl1pPr>
          </a:lstStyle>
          <a:p>
            <a:fld id="{0B0DBB74-DD9F-4AD9-B5DB-724B20FCEBDB}" type="slidenum">
              <a:rPr lang="en-GB" smtClean="0"/>
              <a:t>‹#›</a:t>
            </a:fld>
            <a:endParaRPr lang="en-GB"/>
          </a:p>
        </p:txBody>
      </p:sp>
    </p:spTree>
    <p:extLst>
      <p:ext uri="{BB962C8B-B14F-4D97-AF65-F5344CB8AC3E}">
        <p14:creationId xmlns:p14="http://schemas.microsoft.com/office/powerpoint/2010/main" val="1738447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4" y="2"/>
            <a:ext cx="2946275" cy="496671"/>
          </a:xfrm>
          <a:prstGeom prst="rect">
            <a:avLst/>
          </a:prstGeom>
          <a:noFill/>
          <a:ln w="9525">
            <a:noFill/>
            <a:miter lim="800000"/>
            <a:headEnd/>
            <a:tailEnd/>
          </a:ln>
          <a:effectLst/>
        </p:spPr>
        <p:txBody>
          <a:bodyPr vert="horz" wrap="square" lIns="92888" tIns="46444" rIns="92888" bIns="46444" numCol="1" anchor="t" anchorCtr="0" compatLnSpc="1">
            <a:prstTxWarp prst="textNoShape">
              <a:avLst/>
            </a:prstTxWarp>
          </a:bodyPr>
          <a:lstStyle>
            <a:lvl1pPr defTabSz="928540">
              <a:defRPr sz="1200" i="0">
                <a:latin typeface="Times"/>
              </a:defRPr>
            </a:lvl1pPr>
          </a:lstStyle>
          <a:p>
            <a:pPr>
              <a:defRPr/>
            </a:pPr>
            <a:endParaRPr lang="en-GB" altLang="en-GB"/>
          </a:p>
        </p:txBody>
      </p:sp>
      <p:sp>
        <p:nvSpPr>
          <p:cNvPr id="6147" name="Rectangle 3"/>
          <p:cNvSpPr>
            <a:spLocks noGrp="1" noChangeArrowheads="1"/>
          </p:cNvSpPr>
          <p:nvPr>
            <p:ph type="dt" idx="1"/>
          </p:nvPr>
        </p:nvSpPr>
        <p:spPr bwMode="auto">
          <a:xfrm>
            <a:off x="3851405" y="2"/>
            <a:ext cx="2946275" cy="496671"/>
          </a:xfrm>
          <a:prstGeom prst="rect">
            <a:avLst/>
          </a:prstGeom>
          <a:noFill/>
          <a:ln w="9525">
            <a:noFill/>
            <a:miter lim="800000"/>
            <a:headEnd/>
            <a:tailEnd/>
          </a:ln>
          <a:effectLst/>
        </p:spPr>
        <p:txBody>
          <a:bodyPr vert="horz" wrap="square" lIns="92888" tIns="46444" rIns="92888" bIns="46444" numCol="1" anchor="t" anchorCtr="0" compatLnSpc="1">
            <a:prstTxWarp prst="textNoShape">
              <a:avLst/>
            </a:prstTxWarp>
          </a:bodyPr>
          <a:lstStyle>
            <a:lvl1pPr algn="r" defTabSz="928540">
              <a:defRPr sz="1200" i="0">
                <a:latin typeface="Times"/>
              </a:defRPr>
            </a:lvl1pPr>
          </a:lstStyle>
          <a:p>
            <a:pPr>
              <a:defRPr/>
            </a:pPr>
            <a:endParaRPr lang="en-GB" altLang="en-GB"/>
          </a:p>
        </p:txBody>
      </p:sp>
      <p:sp>
        <p:nvSpPr>
          <p:cNvPr id="28676" name="Rectangle 4"/>
          <p:cNvSpPr>
            <a:spLocks noGrp="1" noRot="1" noChangeAspect="1" noChangeArrowheads="1" noTextEdit="1"/>
          </p:cNvSpPr>
          <p:nvPr>
            <p:ph type="sldImg" idx="2"/>
          </p:nvPr>
        </p:nvSpPr>
        <p:spPr bwMode="auto">
          <a:xfrm>
            <a:off x="712788" y="744538"/>
            <a:ext cx="5372100"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06665" y="4715831"/>
            <a:ext cx="4984346" cy="4466649"/>
          </a:xfrm>
          <a:prstGeom prst="rect">
            <a:avLst/>
          </a:prstGeom>
          <a:noFill/>
          <a:ln w="9525">
            <a:noFill/>
            <a:miter lim="800000"/>
            <a:headEnd/>
            <a:tailEnd/>
          </a:ln>
          <a:effectLst/>
        </p:spPr>
        <p:txBody>
          <a:bodyPr vert="horz" wrap="square" lIns="92888" tIns="46444" rIns="92888" bIns="46444" numCol="1" anchor="t" anchorCtr="0" compatLnSpc="1">
            <a:prstTxWarp prst="textNoShape">
              <a:avLst/>
            </a:prstTxWarp>
          </a:bodyPr>
          <a:lstStyle/>
          <a:p>
            <a:pPr lvl="0"/>
            <a:r>
              <a:rPr lang="en-GB" altLang="en-GB" noProof="0" smtClean="0"/>
              <a:t>Click to edit Master text styles</a:t>
            </a:r>
          </a:p>
          <a:p>
            <a:pPr lvl="1"/>
            <a:r>
              <a:rPr lang="en-GB" altLang="en-GB" noProof="0" smtClean="0"/>
              <a:t>Second level</a:t>
            </a:r>
          </a:p>
          <a:p>
            <a:pPr lvl="2"/>
            <a:r>
              <a:rPr lang="en-GB" altLang="en-GB" noProof="0" smtClean="0"/>
              <a:t>Third level</a:t>
            </a:r>
          </a:p>
          <a:p>
            <a:pPr lvl="3"/>
            <a:r>
              <a:rPr lang="en-GB" altLang="en-GB" noProof="0" smtClean="0"/>
              <a:t>Fourth level</a:t>
            </a:r>
          </a:p>
          <a:p>
            <a:pPr lvl="4"/>
            <a:r>
              <a:rPr lang="en-GB" altLang="en-GB" noProof="0" smtClean="0"/>
              <a:t>Fifth level</a:t>
            </a:r>
          </a:p>
        </p:txBody>
      </p:sp>
      <p:sp>
        <p:nvSpPr>
          <p:cNvPr id="6150" name="Rectangle 6"/>
          <p:cNvSpPr>
            <a:spLocks noGrp="1" noChangeArrowheads="1"/>
          </p:cNvSpPr>
          <p:nvPr>
            <p:ph type="ftr" sz="quarter" idx="4"/>
          </p:nvPr>
        </p:nvSpPr>
        <p:spPr bwMode="auto">
          <a:xfrm>
            <a:off x="4" y="9429968"/>
            <a:ext cx="2946275" cy="496670"/>
          </a:xfrm>
          <a:prstGeom prst="rect">
            <a:avLst/>
          </a:prstGeom>
          <a:noFill/>
          <a:ln w="9525">
            <a:noFill/>
            <a:miter lim="800000"/>
            <a:headEnd/>
            <a:tailEnd/>
          </a:ln>
          <a:effectLst/>
        </p:spPr>
        <p:txBody>
          <a:bodyPr vert="horz" wrap="square" lIns="92888" tIns="46444" rIns="92888" bIns="46444" numCol="1" anchor="b" anchorCtr="0" compatLnSpc="1">
            <a:prstTxWarp prst="textNoShape">
              <a:avLst/>
            </a:prstTxWarp>
          </a:bodyPr>
          <a:lstStyle>
            <a:lvl1pPr defTabSz="928540">
              <a:defRPr sz="1200" i="0">
                <a:latin typeface="Times"/>
              </a:defRPr>
            </a:lvl1pPr>
          </a:lstStyle>
          <a:p>
            <a:pPr>
              <a:defRPr/>
            </a:pPr>
            <a:endParaRPr lang="en-GB" altLang="en-GB"/>
          </a:p>
        </p:txBody>
      </p:sp>
      <p:sp>
        <p:nvSpPr>
          <p:cNvPr id="6151" name="Rectangle 7"/>
          <p:cNvSpPr>
            <a:spLocks noGrp="1" noChangeArrowheads="1"/>
          </p:cNvSpPr>
          <p:nvPr>
            <p:ph type="sldNum" sz="quarter" idx="5"/>
          </p:nvPr>
        </p:nvSpPr>
        <p:spPr bwMode="auto">
          <a:xfrm>
            <a:off x="3851405" y="9429968"/>
            <a:ext cx="2946275" cy="496670"/>
          </a:xfrm>
          <a:prstGeom prst="rect">
            <a:avLst/>
          </a:prstGeom>
          <a:noFill/>
          <a:ln w="9525">
            <a:noFill/>
            <a:miter lim="800000"/>
            <a:headEnd/>
            <a:tailEnd/>
          </a:ln>
          <a:effectLst/>
        </p:spPr>
        <p:txBody>
          <a:bodyPr vert="horz" wrap="square" lIns="92888" tIns="46444" rIns="92888" bIns="46444" numCol="1" anchor="b" anchorCtr="0" compatLnSpc="1">
            <a:prstTxWarp prst="textNoShape">
              <a:avLst/>
            </a:prstTxWarp>
          </a:bodyPr>
          <a:lstStyle>
            <a:lvl1pPr algn="r" defTabSz="928540">
              <a:defRPr sz="1200" i="0">
                <a:latin typeface="Times" panose="02020603050405020304" pitchFamily="18" charset="0"/>
              </a:defRPr>
            </a:lvl1pPr>
          </a:lstStyle>
          <a:p>
            <a:fld id="{64605409-09B4-4C20-9BB5-547014362944}" type="slidenum">
              <a:rPr lang="en-GB" altLang="en-GB"/>
              <a:pPr/>
              <a:t>‹#›</a:t>
            </a:fld>
            <a:endParaRPr lang="en-GB" altLang="en-GB"/>
          </a:p>
        </p:txBody>
      </p:sp>
    </p:spTree>
    <p:extLst>
      <p:ext uri="{BB962C8B-B14F-4D97-AF65-F5344CB8AC3E}">
        <p14:creationId xmlns:p14="http://schemas.microsoft.com/office/powerpoint/2010/main" val="17962718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2723571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794717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48500" y="292100"/>
            <a:ext cx="2095500" cy="5537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62000" y="292100"/>
            <a:ext cx="6134100" cy="5537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947765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07180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721055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62000" y="1143000"/>
            <a:ext cx="4114800" cy="4686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9200" y="1143000"/>
            <a:ext cx="4114800" cy="4686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11729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88229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959673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0306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06776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292100"/>
            <a:ext cx="838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143000"/>
            <a:ext cx="838200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9"/>
          <p:cNvSpPr>
            <a:spLocks noChangeShapeType="1"/>
          </p:cNvSpPr>
          <p:nvPr/>
        </p:nvSpPr>
        <p:spPr bwMode="auto">
          <a:xfrm>
            <a:off x="0" y="1079500"/>
            <a:ext cx="9906000" cy="0"/>
          </a:xfrm>
          <a:prstGeom prst="line">
            <a:avLst/>
          </a:prstGeom>
          <a:noFill/>
          <a:ln w="19050">
            <a:solidFill>
              <a:srgbClr val="FE370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62000" y="6135688"/>
            <a:ext cx="28892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Line 12"/>
          <p:cNvSpPr>
            <a:spLocks noChangeShapeType="1"/>
          </p:cNvSpPr>
          <p:nvPr/>
        </p:nvSpPr>
        <p:spPr bwMode="auto">
          <a:xfrm>
            <a:off x="0" y="5969000"/>
            <a:ext cx="9906000" cy="0"/>
          </a:xfrm>
          <a:prstGeom prst="line">
            <a:avLst/>
          </a:prstGeom>
          <a:noFill/>
          <a:ln w="19050">
            <a:solidFill>
              <a:srgbClr val="FE370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1" name="Text Box 18"/>
          <p:cNvSpPr txBox="1">
            <a:spLocks noChangeArrowheads="1"/>
          </p:cNvSpPr>
          <p:nvPr/>
        </p:nvSpPr>
        <p:spPr bwMode="auto">
          <a:xfrm>
            <a:off x="6521450" y="6122988"/>
            <a:ext cx="239395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i="1">
                <a:solidFill>
                  <a:schemeClr val="tx1"/>
                </a:solidFill>
                <a:latin typeface="Helvetica" charset="0"/>
              </a:defRPr>
            </a:lvl1pPr>
            <a:lvl2pPr marL="742950" indent="-285750">
              <a:defRPr i="1">
                <a:solidFill>
                  <a:schemeClr val="tx1"/>
                </a:solidFill>
                <a:latin typeface="Helvetica" charset="0"/>
              </a:defRPr>
            </a:lvl2pPr>
            <a:lvl3pPr marL="1143000" indent="-228600">
              <a:defRPr i="1">
                <a:solidFill>
                  <a:schemeClr val="tx1"/>
                </a:solidFill>
                <a:latin typeface="Helvetica" charset="0"/>
              </a:defRPr>
            </a:lvl3pPr>
            <a:lvl4pPr marL="1600200" indent="-228600">
              <a:defRPr i="1">
                <a:solidFill>
                  <a:schemeClr val="tx1"/>
                </a:solidFill>
                <a:latin typeface="Helvetica" charset="0"/>
              </a:defRPr>
            </a:lvl4pPr>
            <a:lvl5pPr marL="2057400" indent="-228600">
              <a:defRPr i="1">
                <a:solidFill>
                  <a:schemeClr val="tx1"/>
                </a:solidFill>
                <a:latin typeface="Helvetica" charset="0"/>
              </a:defRPr>
            </a:lvl5pPr>
            <a:lvl6pPr marL="2514600" indent="-228600" eaLnBrk="0" fontAlgn="base" hangingPunct="0">
              <a:spcBef>
                <a:spcPct val="0"/>
              </a:spcBef>
              <a:spcAft>
                <a:spcPct val="0"/>
              </a:spcAft>
              <a:defRPr i="1">
                <a:solidFill>
                  <a:schemeClr val="tx1"/>
                </a:solidFill>
                <a:latin typeface="Helvetica" charset="0"/>
              </a:defRPr>
            </a:lvl6pPr>
            <a:lvl7pPr marL="2971800" indent="-228600" eaLnBrk="0" fontAlgn="base" hangingPunct="0">
              <a:spcBef>
                <a:spcPct val="0"/>
              </a:spcBef>
              <a:spcAft>
                <a:spcPct val="0"/>
              </a:spcAft>
              <a:defRPr i="1">
                <a:solidFill>
                  <a:schemeClr val="tx1"/>
                </a:solidFill>
                <a:latin typeface="Helvetica" charset="0"/>
              </a:defRPr>
            </a:lvl7pPr>
            <a:lvl8pPr marL="3429000" indent="-228600" eaLnBrk="0" fontAlgn="base" hangingPunct="0">
              <a:spcBef>
                <a:spcPct val="0"/>
              </a:spcBef>
              <a:spcAft>
                <a:spcPct val="0"/>
              </a:spcAft>
              <a:defRPr i="1">
                <a:solidFill>
                  <a:schemeClr val="tx1"/>
                </a:solidFill>
                <a:latin typeface="Helvetica" charset="0"/>
              </a:defRPr>
            </a:lvl8pPr>
            <a:lvl9pPr marL="3886200" indent="-228600" eaLnBrk="0" fontAlgn="base" hangingPunct="0">
              <a:spcBef>
                <a:spcPct val="0"/>
              </a:spcBef>
              <a:spcAft>
                <a:spcPct val="0"/>
              </a:spcAft>
              <a:defRPr i="1">
                <a:solidFill>
                  <a:schemeClr val="tx1"/>
                </a:solidFill>
                <a:latin typeface="Helvetica" charset="0"/>
              </a:defRPr>
            </a:lvl9pPr>
          </a:lstStyle>
          <a:p>
            <a:pPr>
              <a:defRPr/>
            </a:pPr>
            <a:r>
              <a:rPr lang="en-GB" altLang="en-GB" sz="1400" b="1" i="0" smtClean="0">
                <a:solidFill>
                  <a:srgbClr val="333975"/>
                </a:solidFill>
              </a:rPr>
              <a:t>Department of Materials</a:t>
            </a:r>
          </a:p>
          <a:p>
            <a:pPr>
              <a:defRPr/>
            </a:pPr>
            <a:r>
              <a:rPr lang="en-GB" altLang="en-GB" sz="1400" b="1" i="0" smtClean="0">
                <a:solidFill>
                  <a:srgbClr val="333975"/>
                </a:solidFill>
              </a:rPr>
              <a:t>University of Oxford</a:t>
            </a:r>
          </a:p>
        </p:txBody>
      </p:sp>
      <p:pic>
        <p:nvPicPr>
          <p:cNvPr id="1032" name="Picture 1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839200" y="6019800"/>
            <a:ext cx="6429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3600">
          <a:solidFill>
            <a:srgbClr val="000099"/>
          </a:solidFill>
          <a:latin typeface="+mj-lt"/>
          <a:ea typeface="+mj-ea"/>
          <a:cs typeface="+mj-cs"/>
        </a:defRPr>
      </a:lvl1pPr>
      <a:lvl2pPr algn="l" rtl="0" eaLnBrk="0" fontAlgn="base" hangingPunct="0">
        <a:spcBef>
          <a:spcPct val="0"/>
        </a:spcBef>
        <a:spcAft>
          <a:spcPct val="0"/>
        </a:spcAft>
        <a:defRPr sz="3600">
          <a:solidFill>
            <a:srgbClr val="000099"/>
          </a:solidFill>
          <a:latin typeface="Palatino" pitchFamily="18" charset="0"/>
        </a:defRPr>
      </a:lvl2pPr>
      <a:lvl3pPr algn="l" rtl="0" eaLnBrk="0" fontAlgn="base" hangingPunct="0">
        <a:spcBef>
          <a:spcPct val="0"/>
        </a:spcBef>
        <a:spcAft>
          <a:spcPct val="0"/>
        </a:spcAft>
        <a:defRPr sz="3600">
          <a:solidFill>
            <a:srgbClr val="000099"/>
          </a:solidFill>
          <a:latin typeface="Palatino" pitchFamily="18" charset="0"/>
        </a:defRPr>
      </a:lvl3pPr>
      <a:lvl4pPr algn="l" rtl="0" eaLnBrk="0" fontAlgn="base" hangingPunct="0">
        <a:spcBef>
          <a:spcPct val="0"/>
        </a:spcBef>
        <a:spcAft>
          <a:spcPct val="0"/>
        </a:spcAft>
        <a:defRPr sz="3600">
          <a:solidFill>
            <a:srgbClr val="000099"/>
          </a:solidFill>
          <a:latin typeface="Palatino" pitchFamily="18" charset="0"/>
        </a:defRPr>
      </a:lvl4pPr>
      <a:lvl5pPr algn="l" rtl="0" eaLnBrk="0" fontAlgn="base" hangingPunct="0">
        <a:spcBef>
          <a:spcPct val="0"/>
        </a:spcBef>
        <a:spcAft>
          <a:spcPct val="0"/>
        </a:spcAft>
        <a:defRPr sz="3600">
          <a:solidFill>
            <a:srgbClr val="000099"/>
          </a:solidFill>
          <a:latin typeface="Palatino" pitchFamily="18" charset="0"/>
        </a:defRPr>
      </a:lvl5pPr>
      <a:lvl6pPr marL="457200" algn="l" rtl="0" eaLnBrk="0" fontAlgn="base" hangingPunct="0">
        <a:spcBef>
          <a:spcPct val="0"/>
        </a:spcBef>
        <a:spcAft>
          <a:spcPct val="0"/>
        </a:spcAft>
        <a:defRPr sz="3600">
          <a:solidFill>
            <a:srgbClr val="000099"/>
          </a:solidFill>
          <a:latin typeface="Palatino" pitchFamily="18" charset="0"/>
        </a:defRPr>
      </a:lvl6pPr>
      <a:lvl7pPr marL="914400" algn="l" rtl="0" eaLnBrk="0" fontAlgn="base" hangingPunct="0">
        <a:spcBef>
          <a:spcPct val="0"/>
        </a:spcBef>
        <a:spcAft>
          <a:spcPct val="0"/>
        </a:spcAft>
        <a:defRPr sz="3600">
          <a:solidFill>
            <a:srgbClr val="000099"/>
          </a:solidFill>
          <a:latin typeface="Palatino" pitchFamily="18" charset="0"/>
        </a:defRPr>
      </a:lvl7pPr>
      <a:lvl8pPr marL="1371600" algn="l" rtl="0" eaLnBrk="0" fontAlgn="base" hangingPunct="0">
        <a:spcBef>
          <a:spcPct val="0"/>
        </a:spcBef>
        <a:spcAft>
          <a:spcPct val="0"/>
        </a:spcAft>
        <a:defRPr sz="3600">
          <a:solidFill>
            <a:srgbClr val="000099"/>
          </a:solidFill>
          <a:latin typeface="Palatino" pitchFamily="18" charset="0"/>
        </a:defRPr>
      </a:lvl8pPr>
      <a:lvl9pPr marL="1828800" algn="l" rtl="0" eaLnBrk="0" fontAlgn="base" hangingPunct="0">
        <a:spcBef>
          <a:spcPct val="0"/>
        </a:spcBef>
        <a:spcAft>
          <a:spcPct val="0"/>
        </a:spcAft>
        <a:defRPr sz="3600">
          <a:solidFill>
            <a:srgbClr val="000099"/>
          </a:solidFill>
          <a:latin typeface="Palatino" pitchFamily="18" charset="0"/>
        </a:defRPr>
      </a:lvl9pPr>
    </p:titleStyle>
    <p:bodyStyle>
      <a:lvl1pPr marL="342900" indent="-342900" algn="l" rtl="0" eaLnBrk="0" fontAlgn="base" hangingPunct="0">
        <a:spcBef>
          <a:spcPct val="20000"/>
        </a:spcBef>
        <a:spcAft>
          <a:spcPct val="0"/>
        </a:spcAft>
        <a:buClr>
          <a:srgbClr val="FF0000"/>
        </a:buClr>
        <a:buSzPct val="150000"/>
        <a:buChar char="•"/>
        <a:defRPr sz="2800">
          <a:solidFill>
            <a:srgbClr val="000099"/>
          </a:solidFill>
          <a:latin typeface="+mn-lt"/>
          <a:ea typeface="+mn-ea"/>
          <a:cs typeface="+mn-cs"/>
        </a:defRPr>
      </a:lvl1pPr>
      <a:lvl2pPr marL="742950" indent="-285750" algn="l" rtl="0" eaLnBrk="0" fontAlgn="base" hangingPunct="0">
        <a:spcBef>
          <a:spcPct val="20000"/>
        </a:spcBef>
        <a:spcAft>
          <a:spcPct val="0"/>
        </a:spcAft>
        <a:buClr>
          <a:srgbClr val="FF0000"/>
        </a:buClr>
        <a:buSzPct val="130000"/>
        <a:buChar char="–"/>
        <a:defRPr sz="2400">
          <a:solidFill>
            <a:srgbClr val="000099"/>
          </a:solidFill>
          <a:latin typeface="+mn-lt"/>
        </a:defRPr>
      </a:lvl2pPr>
      <a:lvl3pPr marL="1143000" indent="-228600" algn="l" rtl="0" eaLnBrk="0" fontAlgn="base" hangingPunct="0">
        <a:spcBef>
          <a:spcPct val="20000"/>
        </a:spcBef>
        <a:spcAft>
          <a:spcPct val="0"/>
        </a:spcAft>
        <a:buClr>
          <a:srgbClr val="FF0000"/>
        </a:buClr>
        <a:buChar char="•"/>
        <a:defRPr sz="2000">
          <a:solidFill>
            <a:srgbClr val="000099"/>
          </a:solidFill>
          <a:latin typeface="+mn-lt"/>
        </a:defRPr>
      </a:lvl3pPr>
      <a:lvl4pPr marL="1600200" indent="-228600" algn="l" rtl="0" eaLnBrk="0" fontAlgn="base" hangingPunct="0">
        <a:spcBef>
          <a:spcPct val="20000"/>
        </a:spcBef>
        <a:spcAft>
          <a:spcPct val="0"/>
        </a:spcAft>
        <a:buClr>
          <a:srgbClr val="FF0000"/>
        </a:buClr>
        <a:buChar char="–"/>
        <a:defRPr>
          <a:solidFill>
            <a:srgbClr val="000099"/>
          </a:solidFill>
          <a:latin typeface="+mn-lt"/>
        </a:defRPr>
      </a:lvl4pPr>
      <a:lvl5pPr marL="2057400" indent="-228600" algn="l" rtl="0" eaLnBrk="0" fontAlgn="base" hangingPunct="0">
        <a:spcBef>
          <a:spcPct val="20000"/>
        </a:spcBef>
        <a:spcAft>
          <a:spcPct val="0"/>
        </a:spcAft>
        <a:buClr>
          <a:srgbClr val="FF0000"/>
        </a:buClr>
        <a:buChar char="»"/>
        <a:defRPr sz="1600">
          <a:solidFill>
            <a:srgbClr val="000099"/>
          </a:solidFill>
          <a:latin typeface="+mn-lt"/>
        </a:defRPr>
      </a:lvl5pPr>
      <a:lvl6pPr marL="2514600" indent="-228600" algn="l" rtl="0" eaLnBrk="0" fontAlgn="base" hangingPunct="0">
        <a:spcBef>
          <a:spcPct val="20000"/>
        </a:spcBef>
        <a:spcAft>
          <a:spcPct val="0"/>
        </a:spcAft>
        <a:buClr>
          <a:srgbClr val="FF0000"/>
        </a:buClr>
        <a:buChar char="»"/>
        <a:defRPr sz="1600">
          <a:solidFill>
            <a:srgbClr val="000099"/>
          </a:solidFill>
          <a:latin typeface="+mn-lt"/>
        </a:defRPr>
      </a:lvl6pPr>
      <a:lvl7pPr marL="2971800" indent="-228600" algn="l" rtl="0" eaLnBrk="0" fontAlgn="base" hangingPunct="0">
        <a:spcBef>
          <a:spcPct val="20000"/>
        </a:spcBef>
        <a:spcAft>
          <a:spcPct val="0"/>
        </a:spcAft>
        <a:buClr>
          <a:srgbClr val="FF0000"/>
        </a:buClr>
        <a:buChar char="»"/>
        <a:defRPr sz="1600">
          <a:solidFill>
            <a:srgbClr val="000099"/>
          </a:solidFill>
          <a:latin typeface="+mn-lt"/>
        </a:defRPr>
      </a:lvl7pPr>
      <a:lvl8pPr marL="3429000" indent="-228600" algn="l" rtl="0" eaLnBrk="0" fontAlgn="base" hangingPunct="0">
        <a:spcBef>
          <a:spcPct val="20000"/>
        </a:spcBef>
        <a:spcAft>
          <a:spcPct val="0"/>
        </a:spcAft>
        <a:buClr>
          <a:srgbClr val="FF0000"/>
        </a:buClr>
        <a:buChar char="»"/>
        <a:defRPr sz="1600">
          <a:solidFill>
            <a:srgbClr val="000099"/>
          </a:solidFill>
          <a:latin typeface="+mn-lt"/>
        </a:defRPr>
      </a:lvl8pPr>
      <a:lvl9pPr marL="3886200" indent="-228600" algn="l" rtl="0" eaLnBrk="0" fontAlgn="base" hangingPunct="0">
        <a:spcBef>
          <a:spcPct val="20000"/>
        </a:spcBef>
        <a:spcAft>
          <a:spcPct val="0"/>
        </a:spcAft>
        <a:buClr>
          <a:srgbClr val="FF0000"/>
        </a:buClr>
        <a:buChar char="»"/>
        <a:defRPr sz="16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6"/>
          <p:cNvSpPr>
            <a:spLocks noGrp="1" noChangeArrowheads="1"/>
          </p:cNvSpPr>
          <p:nvPr>
            <p:ph type="ctrTitle"/>
          </p:nvPr>
        </p:nvSpPr>
        <p:spPr>
          <a:xfrm>
            <a:off x="762000" y="2286000"/>
            <a:ext cx="8382000" cy="1143000"/>
          </a:xfrm>
        </p:spPr>
        <p:txBody>
          <a:bodyPr/>
          <a:lstStyle/>
          <a:p>
            <a:pPr algn="ctr"/>
            <a:r>
              <a:rPr lang="en-GB" altLang="en-GB" dirty="0" smtClean="0">
                <a:latin typeface="Arial" panose="020B0604020202020204" pitchFamily="34" charset="0"/>
              </a:rPr>
              <a:t>Graduate </a:t>
            </a:r>
            <a:r>
              <a:rPr lang="en-GB" altLang="en-GB" dirty="0" smtClean="0">
                <a:latin typeface="Helvetica" panose="020B0604020202020204" pitchFamily="34" charset="0"/>
              </a:rPr>
              <a:t>Induction</a:t>
            </a:r>
            <a:r>
              <a:rPr lang="en-GB" altLang="en-GB" dirty="0" smtClean="0">
                <a:latin typeface="Arial" panose="020B0604020202020204" pitchFamily="34" charset="0"/>
              </a:rPr>
              <a:t> Course Oct 2024</a:t>
            </a:r>
          </a:p>
        </p:txBody>
      </p:sp>
      <p:sp>
        <p:nvSpPr>
          <p:cNvPr id="2051" name="Rectangle 1027"/>
          <p:cNvSpPr>
            <a:spLocks noGrp="1" noChangeArrowheads="1"/>
          </p:cNvSpPr>
          <p:nvPr>
            <p:ph type="subTitle" idx="1"/>
          </p:nvPr>
        </p:nvSpPr>
        <p:spPr>
          <a:xfrm>
            <a:off x="1524000" y="3886200"/>
            <a:ext cx="6934200" cy="1752600"/>
          </a:xfrm>
        </p:spPr>
        <p:txBody>
          <a:bodyPr/>
          <a:lstStyle/>
          <a:p>
            <a:r>
              <a:rPr lang="en-GB" altLang="en-GB" dirty="0" smtClean="0"/>
              <a:t>Adrian Taylor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algn="ctr">
              <a:spcBef>
                <a:spcPct val="20000"/>
              </a:spcBef>
            </a:pPr>
            <a:r>
              <a:rPr lang="en-GB" altLang="en-GB" sz="2800" dirty="0">
                <a:latin typeface="Helvetica"/>
                <a:ea typeface="+mn-ea"/>
                <a:cs typeface="+mn-cs"/>
              </a:rPr>
              <a:t/>
            </a:r>
            <a:br>
              <a:rPr lang="en-GB" altLang="en-GB" sz="2800" dirty="0">
                <a:latin typeface="Helvetica"/>
                <a:ea typeface="+mn-ea"/>
                <a:cs typeface="+mn-cs"/>
              </a:rPr>
            </a:br>
            <a:r>
              <a:rPr lang="en-GB" altLang="en-GB" b="1" dirty="0">
                <a:latin typeface="Helvetica"/>
                <a:ea typeface="+mn-ea"/>
                <a:cs typeface="+mn-cs"/>
              </a:rPr>
              <a:t>Your University Card</a:t>
            </a:r>
            <a:br>
              <a:rPr lang="en-GB" altLang="en-GB" b="1" dirty="0">
                <a:latin typeface="Helvetica"/>
                <a:ea typeface="+mn-ea"/>
                <a:cs typeface="+mn-cs"/>
              </a:rPr>
            </a:br>
            <a:endParaRPr lang="en-GB" b="1" dirty="0"/>
          </a:p>
        </p:txBody>
      </p:sp>
      <p:sp>
        <p:nvSpPr>
          <p:cNvPr id="7" name="Content Placeholder 6"/>
          <p:cNvSpPr>
            <a:spLocks noGrp="1"/>
          </p:cNvSpPr>
          <p:nvPr>
            <p:ph idx="1"/>
          </p:nvPr>
        </p:nvSpPr>
        <p:spPr/>
        <p:txBody>
          <a:bodyPr/>
          <a:lstStyle/>
          <a:p>
            <a:pPr marL="0" indent="0">
              <a:lnSpc>
                <a:spcPct val="107000"/>
              </a:lnSpc>
              <a:spcAft>
                <a:spcPts val="800"/>
              </a:spcAft>
              <a:buNone/>
            </a:pPr>
            <a:r>
              <a:rPr lang="en-GB" sz="2000" dirty="0" smtClean="0">
                <a:latin typeface="Calibri" panose="020F0502020204030204" pitchFamily="34" charset="0"/>
                <a:ea typeface="Calibri" panose="020F0502020204030204" pitchFamily="34" charset="0"/>
                <a:cs typeface="Times New Roman" panose="02020603050405020304" pitchFamily="18" charset="0"/>
              </a:rPr>
              <a:t>University Card - Sometimes referred to as ‘swipe card’ or ‘Bod Card’</a:t>
            </a:r>
          </a:p>
          <a:p>
            <a:pPr marL="0" indent="0">
              <a:lnSpc>
                <a:spcPct val="107000"/>
              </a:lnSpc>
              <a:spcAft>
                <a:spcPts val="800"/>
              </a:spcAft>
              <a:buNone/>
            </a:pPr>
            <a:r>
              <a:rPr lang="en-GB" sz="2000" dirty="0" smtClean="0">
                <a:latin typeface="Calibri" panose="020F0502020204030204" pitchFamily="34" charset="0"/>
                <a:ea typeface="Calibri" panose="020F0502020204030204" pitchFamily="34" charset="0"/>
                <a:cs typeface="Times New Roman" panose="02020603050405020304" pitchFamily="18" charset="0"/>
              </a:rPr>
              <a:t>You </a:t>
            </a:r>
            <a:r>
              <a:rPr lang="en-GB" sz="2000" dirty="0">
                <a:latin typeface="Calibri" panose="020F0502020204030204" pitchFamily="34" charset="0"/>
                <a:ea typeface="Calibri" panose="020F0502020204030204" pitchFamily="34" charset="0"/>
                <a:cs typeface="Times New Roman" panose="02020603050405020304" pitchFamily="18" charset="0"/>
              </a:rPr>
              <a:t>will need it for admission to The Bodleian Libraries and other </a:t>
            </a:r>
            <a:r>
              <a:rPr lang="en-GB" sz="2000">
                <a:latin typeface="Calibri" panose="020F0502020204030204" pitchFamily="34" charset="0"/>
                <a:ea typeface="Calibri" panose="020F0502020204030204" pitchFamily="34" charset="0"/>
                <a:cs typeface="Times New Roman" panose="02020603050405020304" pitchFamily="18" charset="0"/>
              </a:rPr>
              <a:t>University </a:t>
            </a:r>
            <a:r>
              <a:rPr lang="en-GB" sz="2000" smtClean="0">
                <a:latin typeface="Calibri" panose="020F0502020204030204" pitchFamily="34" charset="0"/>
                <a:ea typeface="Calibri" panose="020F0502020204030204" pitchFamily="34" charset="0"/>
                <a:cs typeface="Times New Roman" panose="02020603050405020304" pitchFamily="18" charset="0"/>
              </a:rPr>
              <a:t>Libraries and </a:t>
            </a:r>
            <a:r>
              <a:rPr lang="en-GB" sz="2000" dirty="0">
                <a:latin typeface="Calibri" panose="020F0502020204030204" pitchFamily="34" charset="0"/>
                <a:ea typeface="Calibri" panose="020F0502020204030204" pitchFamily="34" charset="0"/>
                <a:cs typeface="Times New Roman" panose="02020603050405020304" pitchFamily="18" charset="0"/>
              </a:rPr>
              <a:t>to use IT Services and the Language Teaching Centre. In some colleges and university departments, you will need it as a payment card or to enter buildings that have </a:t>
            </a:r>
            <a:r>
              <a:rPr lang="en-GB" sz="2000" dirty="0" smtClean="0">
                <a:latin typeface="Calibri" panose="020F0502020204030204" pitchFamily="34" charset="0"/>
                <a:ea typeface="Calibri" panose="020F0502020204030204" pitchFamily="34" charset="0"/>
                <a:cs typeface="Times New Roman" panose="02020603050405020304" pitchFamily="18" charset="0"/>
              </a:rPr>
              <a:t>swipe-card/contactless </a:t>
            </a:r>
            <a:r>
              <a:rPr lang="en-GB" sz="2000" dirty="0">
                <a:latin typeface="Calibri" panose="020F0502020204030204" pitchFamily="34" charset="0"/>
                <a:ea typeface="Calibri" panose="020F0502020204030204" pitchFamily="34" charset="0"/>
                <a:cs typeface="Times New Roman" panose="02020603050405020304" pitchFamily="18" charset="0"/>
              </a:rPr>
              <a:t>access control. It will also act as an identity card whenever you are on college or university premises</a:t>
            </a:r>
            <a:r>
              <a:rPr lang="en-GB" sz="2000" dirty="0" smtClean="0">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7000"/>
              </a:lnSpc>
              <a:spcAft>
                <a:spcPts val="800"/>
              </a:spcAft>
              <a:buNone/>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000" b="1" dirty="0" smtClean="0">
                <a:solidFill>
                  <a:srgbClr val="FF0000"/>
                </a:solidFill>
              </a:rPr>
              <a:t>Misuse </a:t>
            </a:r>
            <a:r>
              <a:rPr lang="en-GB" sz="2000" b="1" dirty="0">
                <a:solidFill>
                  <a:srgbClr val="FF0000"/>
                </a:solidFill>
              </a:rPr>
              <a:t>of your card, such as </a:t>
            </a:r>
            <a:r>
              <a:rPr lang="en-GB" sz="2000" b="1" dirty="0" smtClean="0">
                <a:solidFill>
                  <a:srgbClr val="FF0000"/>
                </a:solidFill>
              </a:rPr>
              <a:t>allowing                                                   </a:t>
            </a:r>
            <a:r>
              <a:rPr lang="en-GB" sz="2000" b="1" dirty="0">
                <a:solidFill>
                  <a:srgbClr val="FF0000"/>
                </a:solidFill>
              </a:rPr>
              <a:t>another person to use it for access to </a:t>
            </a:r>
            <a:r>
              <a:rPr lang="en-GB" sz="2000" b="1" dirty="0" smtClean="0">
                <a:solidFill>
                  <a:srgbClr val="FF0000"/>
                </a:solidFill>
              </a:rPr>
              <a:t>                                              premises </a:t>
            </a:r>
            <a:r>
              <a:rPr lang="en-GB" sz="2000" b="1" dirty="0">
                <a:solidFill>
                  <a:srgbClr val="FF0000"/>
                </a:solidFill>
              </a:rPr>
              <a:t>or facilities, is a serious </a:t>
            </a:r>
            <a:r>
              <a:rPr lang="en-GB" sz="2000" b="1" dirty="0" smtClean="0">
                <a:solidFill>
                  <a:srgbClr val="FF0000"/>
                </a:solidFill>
              </a:rPr>
              <a:t>offence                                                                       </a:t>
            </a:r>
            <a:r>
              <a:rPr lang="en-GB" sz="2000" b="1" dirty="0">
                <a:solidFill>
                  <a:srgbClr val="FF0000"/>
                </a:solidFill>
              </a:rPr>
              <a:t>and will be reported to the appropriate </a:t>
            </a:r>
            <a:r>
              <a:rPr lang="en-GB" sz="2000" b="1" dirty="0" smtClean="0">
                <a:solidFill>
                  <a:srgbClr val="FF0000"/>
                </a:solidFill>
              </a:rPr>
              <a:t>                                                                             disciplinary authorities.</a:t>
            </a:r>
            <a:endParaRPr lang="en-GB" sz="20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pic>
        <p:nvPicPr>
          <p:cNvPr id="9" name="Picture 8"/>
          <p:cNvPicPr>
            <a:picLocks noChangeAspect="1"/>
          </p:cNvPicPr>
          <p:nvPr/>
        </p:nvPicPr>
        <p:blipFill>
          <a:blip r:embed="rId2"/>
          <a:stretch>
            <a:fillRect/>
          </a:stretch>
        </p:blipFill>
        <p:spPr>
          <a:xfrm>
            <a:off x="5900801" y="3717032"/>
            <a:ext cx="3243199" cy="2005032"/>
          </a:xfrm>
          <a:prstGeom prst="rect">
            <a:avLst/>
          </a:prstGeom>
        </p:spPr>
      </p:pic>
    </p:spTree>
    <p:extLst>
      <p:ext uri="{BB962C8B-B14F-4D97-AF65-F5344CB8AC3E}">
        <p14:creationId xmlns:p14="http://schemas.microsoft.com/office/powerpoint/2010/main" val="1717259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DPhil Exam Criteria – 777 days to achieve!</a:t>
            </a:r>
            <a:endParaRPr lang="en-GB" sz="3200" dirty="0"/>
          </a:p>
        </p:txBody>
      </p:sp>
      <p:sp>
        <p:nvSpPr>
          <p:cNvPr id="3" name="Content Placeholder 2"/>
          <p:cNvSpPr>
            <a:spLocks noGrp="1"/>
          </p:cNvSpPr>
          <p:nvPr>
            <p:ph idx="1"/>
          </p:nvPr>
        </p:nvSpPr>
        <p:spPr/>
        <p:txBody>
          <a:bodyPr/>
          <a:lstStyle/>
          <a:p>
            <a:r>
              <a:rPr lang="en-GB" sz="2400" dirty="0"/>
              <a:t>To possess a good general knowledge of your research discipline</a:t>
            </a:r>
          </a:p>
          <a:p>
            <a:pPr marL="0" indent="0">
              <a:buNone/>
            </a:pPr>
            <a:endParaRPr lang="en-GB" sz="2400" dirty="0" smtClean="0"/>
          </a:p>
          <a:p>
            <a:r>
              <a:rPr lang="en-GB" sz="2400" dirty="0" smtClean="0"/>
              <a:t>To have completed </a:t>
            </a:r>
            <a:r>
              <a:rPr lang="en-GB" sz="2400" dirty="0"/>
              <a:t>a </a:t>
            </a:r>
            <a:r>
              <a:rPr lang="en-GB" sz="2400" b="1" dirty="0"/>
              <a:t>significant and substantial piece of research</a:t>
            </a:r>
            <a:r>
              <a:rPr lang="en-GB" sz="2400" dirty="0"/>
              <a:t> of a kind which might reasonably be expected of a capable and diligent student after 3 or at most 4 years of full-time </a:t>
            </a:r>
            <a:r>
              <a:rPr lang="en-GB" sz="2400" dirty="0" smtClean="0"/>
              <a:t>study</a:t>
            </a:r>
          </a:p>
          <a:p>
            <a:pPr marL="0" indent="0">
              <a:buNone/>
            </a:pPr>
            <a:endParaRPr lang="en-GB" sz="2400" dirty="0" smtClean="0"/>
          </a:p>
          <a:p>
            <a:r>
              <a:rPr lang="en-GB" sz="2400" dirty="0" smtClean="0"/>
              <a:t>To submit a thesis that is presented in a lucid and scholarly manner</a:t>
            </a:r>
          </a:p>
          <a:p>
            <a:pPr marL="0" indent="0">
              <a:buNone/>
            </a:pPr>
            <a:endParaRPr lang="en-GB" dirty="0" smtClean="0"/>
          </a:p>
          <a:p>
            <a:endParaRPr lang="en-GB" dirty="0"/>
          </a:p>
          <a:p>
            <a:endParaRPr lang="en-GB" dirty="0"/>
          </a:p>
          <a:p>
            <a:endParaRPr lang="en-GB" dirty="0"/>
          </a:p>
        </p:txBody>
      </p:sp>
    </p:spTree>
    <p:extLst>
      <p:ext uri="{BB962C8B-B14F-4D97-AF65-F5344CB8AC3E}">
        <p14:creationId xmlns:p14="http://schemas.microsoft.com/office/powerpoint/2010/main" val="1520130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altLang="en-GB" dirty="0" smtClean="0">
                <a:latin typeface="Helvetica" panose="020B0604020202020204" pitchFamily="34" charset="0"/>
              </a:rPr>
              <a:t>Overview of the D.Phil. programme</a:t>
            </a:r>
          </a:p>
        </p:txBody>
      </p:sp>
      <p:sp>
        <p:nvSpPr>
          <p:cNvPr id="7171" name="Rectangle 3"/>
          <p:cNvSpPr>
            <a:spLocks noGrp="1" noChangeArrowheads="1"/>
          </p:cNvSpPr>
          <p:nvPr>
            <p:ph type="body" idx="1"/>
          </p:nvPr>
        </p:nvSpPr>
        <p:spPr>
          <a:xfrm>
            <a:off x="776288" y="1017588"/>
            <a:ext cx="8382000" cy="4932362"/>
          </a:xfrm>
        </p:spPr>
        <p:txBody>
          <a:bodyPr/>
          <a:lstStyle/>
          <a:p>
            <a:r>
              <a:rPr lang="en-GB" altLang="en-GB" sz="2400" dirty="0" smtClean="0"/>
              <a:t>First Year: Probationer Status</a:t>
            </a:r>
          </a:p>
          <a:p>
            <a:pPr lvl="1"/>
            <a:r>
              <a:rPr lang="en-GB" altLang="en-GB" sz="2000" dirty="0" smtClean="0"/>
              <a:t>begin research</a:t>
            </a:r>
          </a:p>
          <a:p>
            <a:pPr lvl="1"/>
            <a:r>
              <a:rPr lang="en-GB" altLang="en-GB" sz="2000" dirty="0" smtClean="0"/>
              <a:t>transferable ‘career skills’, research skills training, academic courses &amp; broadening elements</a:t>
            </a:r>
          </a:p>
          <a:p>
            <a:pPr lvl="1"/>
            <a:r>
              <a:rPr lang="en-GB" altLang="en-GB" sz="2000" dirty="0" smtClean="0"/>
              <a:t>informal meeting with Lead Assessor</a:t>
            </a:r>
          </a:p>
          <a:p>
            <a:pPr lvl="1"/>
            <a:r>
              <a:rPr lang="en-GB" altLang="en-GB" sz="2000" dirty="0" smtClean="0"/>
              <a:t>literature review</a:t>
            </a:r>
          </a:p>
          <a:p>
            <a:r>
              <a:rPr lang="en-GB" altLang="en-GB" sz="2400" dirty="0" smtClean="0"/>
              <a:t>Second Year</a:t>
            </a:r>
          </a:p>
          <a:p>
            <a:pPr lvl="1"/>
            <a:r>
              <a:rPr lang="en-GB" altLang="en-GB" sz="2000" dirty="0" smtClean="0"/>
              <a:t>transfer of status exam</a:t>
            </a:r>
          </a:p>
          <a:p>
            <a:pPr lvl="1"/>
            <a:r>
              <a:rPr lang="en-GB" altLang="en-GB" sz="2000" dirty="0" smtClean="0"/>
              <a:t>main research year</a:t>
            </a:r>
          </a:p>
          <a:p>
            <a:pPr lvl="1"/>
            <a:r>
              <a:rPr lang="en-GB" altLang="en-GB" sz="2000" dirty="0" smtClean="0"/>
              <a:t>skills training, including research talk to Department</a:t>
            </a:r>
          </a:p>
          <a:p>
            <a:r>
              <a:rPr lang="en-GB" altLang="en-GB" sz="2400" dirty="0" smtClean="0"/>
              <a:t>Third Year (</a:t>
            </a:r>
            <a:r>
              <a:rPr lang="en-GB" altLang="en-GB" sz="1800" dirty="0" smtClean="0"/>
              <a:t>plus a further 6 or 12 months if funded for 3</a:t>
            </a:r>
            <a:r>
              <a:rPr lang="en-US" altLang="en-GB" sz="1800" dirty="0" smtClean="0"/>
              <a:t>½ or 4 years</a:t>
            </a:r>
            <a:r>
              <a:rPr lang="en-US" altLang="en-GB" sz="2400" dirty="0" smtClean="0"/>
              <a:t>)</a:t>
            </a:r>
          </a:p>
          <a:p>
            <a:pPr lvl="1"/>
            <a:r>
              <a:rPr lang="en-GB" altLang="en-GB" sz="2000" dirty="0" smtClean="0"/>
              <a:t>completion of research and thesis submission</a:t>
            </a:r>
          </a:p>
          <a:p>
            <a:pPr lvl="1"/>
            <a:r>
              <a:rPr lang="en-GB" altLang="en-GB" sz="2000" dirty="0" smtClean="0"/>
              <a:t>skills training, including poster competition</a:t>
            </a:r>
          </a:p>
        </p:txBody>
      </p:sp>
      <p:grpSp>
        <p:nvGrpSpPr>
          <p:cNvPr id="2" name="Group 6"/>
          <p:cNvGrpSpPr>
            <a:grpSpLocks/>
          </p:cNvGrpSpPr>
          <p:nvPr/>
        </p:nvGrpSpPr>
        <p:grpSpPr bwMode="auto">
          <a:xfrm>
            <a:off x="5817096" y="2204864"/>
            <a:ext cx="3096344" cy="1944216"/>
            <a:chOff x="3360" y="1248"/>
            <a:chExt cx="2448" cy="1584"/>
          </a:xfrm>
        </p:grpSpPr>
        <p:sp>
          <p:nvSpPr>
            <p:cNvPr id="7173" name="AutoShape 4"/>
            <p:cNvSpPr>
              <a:spLocks noChangeArrowheads="1"/>
            </p:cNvSpPr>
            <p:nvPr/>
          </p:nvSpPr>
          <p:spPr bwMode="auto">
            <a:xfrm>
              <a:off x="3360" y="1248"/>
              <a:ext cx="2448" cy="1584"/>
            </a:xfrm>
            <a:prstGeom prst="star16">
              <a:avLst>
                <a:gd name="adj" fmla="val 37500"/>
              </a:avLst>
            </a:prstGeom>
            <a:solidFill>
              <a:schemeClr val="accent2"/>
            </a:solidFill>
            <a:ln w="9525">
              <a:solidFill>
                <a:schemeClr val="tx1"/>
              </a:solidFill>
              <a:miter lim="800000"/>
              <a:headEnd/>
              <a:tailEnd/>
            </a:ln>
          </p:spPr>
          <p:txBody>
            <a:bodyPr wrap="none" anchor="ctr"/>
            <a:lstStyle>
              <a:lvl1pPr>
                <a:spcBef>
                  <a:spcPct val="20000"/>
                </a:spcBef>
                <a:buClr>
                  <a:srgbClr val="FF0000"/>
                </a:buClr>
                <a:buSzPct val="150000"/>
                <a:buChar char="•"/>
                <a:defRPr sz="2800">
                  <a:solidFill>
                    <a:srgbClr val="000099"/>
                  </a:solidFill>
                  <a:latin typeface="Helvetica" panose="020B0604020202020204" pitchFamily="34" charset="0"/>
                </a:defRPr>
              </a:lvl1pPr>
              <a:lvl2pPr marL="742950" indent="-285750">
                <a:spcBef>
                  <a:spcPct val="20000"/>
                </a:spcBef>
                <a:buClr>
                  <a:srgbClr val="FF0000"/>
                </a:buClr>
                <a:buSzPct val="130000"/>
                <a:buChar char="–"/>
                <a:defRPr sz="2400">
                  <a:solidFill>
                    <a:srgbClr val="000099"/>
                  </a:solidFill>
                  <a:latin typeface="Helvetica" panose="020B0604020202020204" pitchFamily="34" charset="0"/>
                </a:defRPr>
              </a:lvl2pPr>
              <a:lvl3pPr marL="1143000" indent="-228600">
                <a:spcBef>
                  <a:spcPct val="20000"/>
                </a:spcBef>
                <a:buClr>
                  <a:srgbClr val="FF0000"/>
                </a:buClr>
                <a:buChar char="•"/>
                <a:defRPr sz="2000">
                  <a:solidFill>
                    <a:srgbClr val="000099"/>
                  </a:solidFill>
                  <a:latin typeface="Helvetica" panose="020B0604020202020204" pitchFamily="34" charset="0"/>
                </a:defRPr>
              </a:lvl3pPr>
              <a:lvl4pPr marL="1600200" indent="-228600">
                <a:spcBef>
                  <a:spcPct val="20000"/>
                </a:spcBef>
                <a:buClr>
                  <a:srgbClr val="FF0000"/>
                </a:buClr>
                <a:buChar char="–"/>
                <a:defRPr>
                  <a:solidFill>
                    <a:srgbClr val="000099"/>
                  </a:solidFill>
                  <a:latin typeface="Helvetica" panose="020B0604020202020204" pitchFamily="34" charset="0"/>
                </a:defRPr>
              </a:lvl4pPr>
              <a:lvl5pPr marL="2057400" indent="-228600">
                <a:spcBef>
                  <a:spcPct val="20000"/>
                </a:spcBef>
                <a:buClr>
                  <a:srgbClr val="FF0000"/>
                </a:buClr>
                <a:buChar char="»"/>
                <a:defRPr sz="1600">
                  <a:solidFill>
                    <a:srgbClr val="000099"/>
                  </a:solidFill>
                  <a:latin typeface="Helvetica" panose="020B0604020202020204" pitchFamily="34" charset="0"/>
                </a:defRPr>
              </a:lvl5pPr>
              <a:lvl6pPr marL="25146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6pPr>
              <a:lvl7pPr marL="29718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7pPr>
              <a:lvl8pPr marL="34290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8pPr>
              <a:lvl9pPr marL="38862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9pPr>
            </a:lstStyle>
            <a:p>
              <a:pPr>
                <a:spcBef>
                  <a:spcPct val="0"/>
                </a:spcBef>
                <a:buClrTx/>
                <a:buSzTx/>
                <a:buFontTx/>
                <a:buNone/>
              </a:pPr>
              <a:endParaRPr lang="en-GB" altLang="en-US" sz="1800">
                <a:solidFill>
                  <a:schemeClr val="tx1"/>
                </a:solidFill>
              </a:endParaRPr>
            </a:p>
          </p:txBody>
        </p:sp>
        <p:sp>
          <p:nvSpPr>
            <p:cNvPr id="7174" name="Text Box 5"/>
            <p:cNvSpPr txBox="1">
              <a:spLocks noChangeArrowheads="1"/>
            </p:cNvSpPr>
            <p:nvPr/>
          </p:nvSpPr>
          <p:spPr bwMode="auto">
            <a:xfrm>
              <a:off x="3950" y="1656"/>
              <a:ext cx="1315" cy="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FF0000"/>
                </a:buClr>
                <a:buSzPct val="150000"/>
                <a:buChar char="•"/>
                <a:defRPr sz="2800">
                  <a:solidFill>
                    <a:srgbClr val="000099"/>
                  </a:solidFill>
                  <a:latin typeface="Helvetica" panose="020B0604020202020204" pitchFamily="34" charset="0"/>
                </a:defRPr>
              </a:lvl1pPr>
              <a:lvl2pPr marL="742950" indent="-285750">
                <a:spcBef>
                  <a:spcPct val="20000"/>
                </a:spcBef>
                <a:buClr>
                  <a:srgbClr val="FF0000"/>
                </a:buClr>
                <a:buSzPct val="130000"/>
                <a:buChar char="–"/>
                <a:defRPr sz="2400">
                  <a:solidFill>
                    <a:srgbClr val="000099"/>
                  </a:solidFill>
                  <a:latin typeface="Helvetica" panose="020B0604020202020204" pitchFamily="34" charset="0"/>
                </a:defRPr>
              </a:lvl2pPr>
              <a:lvl3pPr marL="1143000" indent="-228600">
                <a:spcBef>
                  <a:spcPct val="20000"/>
                </a:spcBef>
                <a:buClr>
                  <a:srgbClr val="FF0000"/>
                </a:buClr>
                <a:buChar char="•"/>
                <a:defRPr sz="2000">
                  <a:solidFill>
                    <a:srgbClr val="000099"/>
                  </a:solidFill>
                  <a:latin typeface="Helvetica" panose="020B0604020202020204" pitchFamily="34" charset="0"/>
                </a:defRPr>
              </a:lvl3pPr>
              <a:lvl4pPr marL="1600200" indent="-228600">
                <a:spcBef>
                  <a:spcPct val="20000"/>
                </a:spcBef>
                <a:buClr>
                  <a:srgbClr val="FF0000"/>
                </a:buClr>
                <a:buChar char="–"/>
                <a:defRPr>
                  <a:solidFill>
                    <a:srgbClr val="000099"/>
                  </a:solidFill>
                  <a:latin typeface="Helvetica" panose="020B0604020202020204" pitchFamily="34" charset="0"/>
                </a:defRPr>
              </a:lvl4pPr>
              <a:lvl5pPr marL="2057400" indent="-228600">
                <a:spcBef>
                  <a:spcPct val="20000"/>
                </a:spcBef>
                <a:buClr>
                  <a:srgbClr val="FF0000"/>
                </a:buClr>
                <a:buChar char="»"/>
                <a:defRPr sz="1600">
                  <a:solidFill>
                    <a:srgbClr val="000099"/>
                  </a:solidFill>
                  <a:latin typeface="Helvetica" panose="020B0604020202020204" pitchFamily="34" charset="0"/>
                </a:defRPr>
              </a:lvl5pPr>
              <a:lvl6pPr marL="25146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6pPr>
              <a:lvl7pPr marL="29718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7pPr>
              <a:lvl8pPr marL="34290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8pPr>
              <a:lvl9pPr marL="38862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9pPr>
            </a:lstStyle>
            <a:p>
              <a:pPr algn="ctr">
                <a:spcBef>
                  <a:spcPct val="50000"/>
                </a:spcBef>
                <a:buClrTx/>
                <a:buSzTx/>
                <a:buFontTx/>
                <a:buNone/>
              </a:pPr>
              <a:r>
                <a:rPr lang="en-GB" altLang="en-GB" sz="1800" i="0" dirty="0">
                  <a:solidFill>
                    <a:schemeClr val="bg1"/>
                  </a:solidFill>
                </a:rPr>
                <a:t>See</a:t>
              </a:r>
            </a:p>
            <a:p>
              <a:pPr algn="ctr">
                <a:spcBef>
                  <a:spcPct val="50000"/>
                </a:spcBef>
                <a:buClrTx/>
                <a:buSzTx/>
                <a:buFontTx/>
                <a:buNone/>
              </a:pPr>
              <a:r>
                <a:rPr lang="en-GB" altLang="en-GB" sz="1800" i="0" dirty="0">
                  <a:solidFill>
                    <a:schemeClr val="bg1"/>
                  </a:solidFill>
                </a:rPr>
                <a:t> “A DPhil. Diary”</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altLang="en-GB" dirty="0" smtClean="0">
                <a:latin typeface="Helvetica" panose="020B0604020202020204" pitchFamily="34" charset="0"/>
              </a:rPr>
              <a:t>Overview of the M.Sc. programme</a:t>
            </a:r>
          </a:p>
        </p:txBody>
      </p:sp>
      <p:sp>
        <p:nvSpPr>
          <p:cNvPr id="8195" name="Rectangle 3"/>
          <p:cNvSpPr>
            <a:spLocks noGrp="1" noChangeArrowheads="1"/>
          </p:cNvSpPr>
          <p:nvPr>
            <p:ph type="body" idx="1"/>
          </p:nvPr>
        </p:nvSpPr>
        <p:spPr>
          <a:xfrm>
            <a:off x="762000" y="1143000"/>
            <a:ext cx="8382000" cy="4806950"/>
          </a:xfrm>
        </p:spPr>
        <p:txBody>
          <a:bodyPr/>
          <a:lstStyle/>
          <a:p>
            <a:pPr>
              <a:lnSpc>
                <a:spcPct val="90000"/>
              </a:lnSpc>
            </a:pPr>
            <a:r>
              <a:rPr lang="en-GB" altLang="en-GB" sz="2400" dirty="0" smtClean="0"/>
              <a:t>First Year: Probationer Status</a:t>
            </a:r>
          </a:p>
          <a:p>
            <a:pPr lvl="1">
              <a:lnSpc>
                <a:spcPct val="90000"/>
              </a:lnSpc>
            </a:pPr>
            <a:r>
              <a:rPr lang="en-GB" altLang="en-GB" sz="2000" dirty="0" smtClean="0"/>
              <a:t>begin research</a:t>
            </a:r>
          </a:p>
          <a:p>
            <a:pPr lvl="1">
              <a:lnSpc>
                <a:spcPct val="90000"/>
              </a:lnSpc>
            </a:pPr>
            <a:r>
              <a:rPr lang="en-GB" altLang="en-GB" sz="2000" dirty="0"/>
              <a:t>transferable </a:t>
            </a:r>
            <a:r>
              <a:rPr lang="en-GB" altLang="en-GB" sz="2000" dirty="0" smtClean="0"/>
              <a:t>‘career skills’, </a:t>
            </a:r>
            <a:r>
              <a:rPr lang="en-GB" altLang="en-GB" sz="2000" dirty="0"/>
              <a:t>research skills training, academic courses &amp; broadening elements</a:t>
            </a:r>
          </a:p>
          <a:p>
            <a:pPr lvl="1">
              <a:lnSpc>
                <a:spcPct val="90000"/>
              </a:lnSpc>
            </a:pPr>
            <a:r>
              <a:rPr lang="en-GB" altLang="en-GB" sz="2000" dirty="0" smtClean="0"/>
              <a:t>informal </a:t>
            </a:r>
            <a:r>
              <a:rPr lang="en-GB" altLang="en-GB" sz="2000" dirty="0"/>
              <a:t>meeting with Lead Assessor</a:t>
            </a:r>
          </a:p>
          <a:p>
            <a:pPr lvl="1">
              <a:lnSpc>
                <a:spcPct val="90000"/>
              </a:lnSpc>
            </a:pPr>
            <a:r>
              <a:rPr lang="en-GB" altLang="en-GB" sz="2000" dirty="0" smtClean="0"/>
              <a:t>literature review</a:t>
            </a:r>
          </a:p>
          <a:p>
            <a:pPr marL="457200" lvl="1" indent="0">
              <a:lnSpc>
                <a:spcPct val="90000"/>
              </a:lnSpc>
              <a:buNone/>
            </a:pPr>
            <a:endParaRPr lang="en-GB" altLang="en-GB" sz="2000" dirty="0" smtClean="0"/>
          </a:p>
          <a:p>
            <a:pPr>
              <a:lnSpc>
                <a:spcPct val="90000"/>
              </a:lnSpc>
            </a:pPr>
            <a:r>
              <a:rPr lang="en-GB" altLang="en-GB" sz="2400" dirty="0" smtClean="0"/>
              <a:t>Second Year</a:t>
            </a:r>
          </a:p>
          <a:p>
            <a:pPr lvl="1">
              <a:lnSpc>
                <a:spcPct val="90000"/>
              </a:lnSpc>
            </a:pPr>
            <a:r>
              <a:rPr lang="en-GB" altLang="en-GB" sz="2000" dirty="0" smtClean="0"/>
              <a:t>transfer of status exam</a:t>
            </a:r>
          </a:p>
          <a:p>
            <a:pPr lvl="1">
              <a:lnSpc>
                <a:spcPct val="90000"/>
              </a:lnSpc>
            </a:pPr>
            <a:r>
              <a:rPr lang="en-GB" altLang="en-GB" sz="2000" dirty="0" smtClean="0"/>
              <a:t>main research year</a:t>
            </a:r>
          </a:p>
          <a:p>
            <a:pPr lvl="1">
              <a:lnSpc>
                <a:spcPct val="90000"/>
              </a:lnSpc>
            </a:pPr>
            <a:r>
              <a:rPr lang="en-GB" altLang="en-GB" sz="2000" dirty="0" smtClean="0"/>
              <a:t>skills training, including research talk to Department</a:t>
            </a:r>
          </a:p>
          <a:p>
            <a:pPr lvl="1">
              <a:lnSpc>
                <a:spcPct val="90000"/>
              </a:lnSpc>
            </a:pPr>
            <a:r>
              <a:rPr lang="en-GB" altLang="en-GB" sz="2000" dirty="0" smtClean="0"/>
              <a:t>completion of research and thesis submission</a:t>
            </a:r>
          </a:p>
        </p:txBody>
      </p:sp>
      <p:grpSp>
        <p:nvGrpSpPr>
          <p:cNvPr id="2" name="Group 7"/>
          <p:cNvGrpSpPr>
            <a:grpSpLocks/>
          </p:cNvGrpSpPr>
          <p:nvPr/>
        </p:nvGrpSpPr>
        <p:grpSpPr bwMode="auto">
          <a:xfrm>
            <a:off x="6321152" y="2708920"/>
            <a:ext cx="3168352" cy="2194517"/>
            <a:chOff x="3185" y="1126"/>
            <a:chExt cx="2681" cy="1748"/>
          </a:xfrm>
        </p:grpSpPr>
        <p:sp>
          <p:nvSpPr>
            <p:cNvPr id="8197" name="AutoShape 5"/>
            <p:cNvSpPr>
              <a:spLocks noChangeArrowheads="1"/>
            </p:cNvSpPr>
            <p:nvPr/>
          </p:nvSpPr>
          <p:spPr bwMode="auto">
            <a:xfrm>
              <a:off x="3185" y="1126"/>
              <a:ext cx="2681" cy="1748"/>
            </a:xfrm>
            <a:prstGeom prst="star16">
              <a:avLst>
                <a:gd name="adj" fmla="val 37500"/>
              </a:avLst>
            </a:prstGeom>
            <a:solidFill>
              <a:schemeClr val="accent2"/>
            </a:solidFill>
            <a:ln w="9525">
              <a:solidFill>
                <a:schemeClr val="tx1"/>
              </a:solidFill>
              <a:miter lim="800000"/>
              <a:headEnd/>
              <a:tailEnd/>
            </a:ln>
          </p:spPr>
          <p:txBody>
            <a:bodyPr wrap="none" anchor="ctr"/>
            <a:lstStyle>
              <a:lvl1pPr>
                <a:spcBef>
                  <a:spcPct val="20000"/>
                </a:spcBef>
                <a:buClr>
                  <a:srgbClr val="FF0000"/>
                </a:buClr>
                <a:buSzPct val="150000"/>
                <a:buChar char="•"/>
                <a:defRPr sz="2800">
                  <a:solidFill>
                    <a:srgbClr val="000099"/>
                  </a:solidFill>
                  <a:latin typeface="Helvetica" panose="020B0604020202020204" pitchFamily="34" charset="0"/>
                </a:defRPr>
              </a:lvl1pPr>
              <a:lvl2pPr marL="742950" indent="-285750">
                <a:spcBef>
                  <a:spcPct val="20000"/>
                </a:spcBef>
                <a:buClr>
                  <a:srgbClr val="FF0000"/>
                </a:buClr>
                <a:buSzPct val="130000"/>
                <a:buChar char="–"/>
                <a:defRPr sz="2400">
                  <a:solidFill>
                    <a:srgbClr val="000099"/>
                  </a:solidFill>
                  <a:latin typeface="Helvetica" panose="020B0604020202020204" pitchFamily="34" charset="0"/>
                </a:defRPr>
              </a:lvl2pPr>
              <a:lvl3pPr marL="1143000" indent="-228600">
                <a:spcBef>
                  <a:spcPct val="20000"/>
                </a:spcBef>
                <a:buClr>
                  <a:srgbClr val="FF0000"/>
                </a:buClr>
                <a:buChar char="•"/>
                <a:defRPr sz="2000">
                  <a:solidFill>
                    <a:srgbClr val="000099"/>
                  </a:solidFill>
                  <a:latin typeface="Helvetica" panose="020B0604020202020204" pitchFamily="34" charset="0"/>
                </a:defRPr>
              </a:lvl3pPr>
              <a:lvl4pPr marL="1600200" indent="-228600">
                <a:spcBef>
                  <a:spcPct val="20000"/>
                </a:spcBef>
                <a:buClr>
                  <a:srgbClr val="FF0000"/>
                </a:buClr>
                <a:buChar char="–"/>
                <a:defRPr>
                  <a:solidFill>
                    <a:srgbClr val="000099"/>
                  </a:solidFill>
                  <a:latin typeface="Helvetica" panose="020B0604020202020204" pitchFamily="34" charset="0"/>
                </a:defRPr>
              </a:lvl4pPr>
              <a:lvl5pPr marL="2057400" indent="-228600">
                <a:spcBef>
                  <a:spcPct val="20000"/>
                </a:spcBef>
                <a:buClr>
                  <a:srgbClr val="FF0000"/>
                </a:buClr>
                <a:buChar char="»"/>
                <a:defRPr sz="1600">
                  <a:solidFill>
                    <a:srgbClr val="000099"/>
                  </a:solidFill>
                  <a:latin typeface="Helvetica" panose="020B0604020202020204" pitchFamily="34" charset="0"/>
                </a:defRPr>
              </a:lvl5pPr>
              <a:lvl6pPr marL="25146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6pPr>
              <a:lvl7pPr marL="29718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7pPr>
              <a:lvl8pPr marL="34290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8pPr>
              <a:lvl9pPr marL="38862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9pPr>
            </a:lstStyle>
            <a:p>
              <a:pPr>
                <a:spcBef>
                  <a:spcPct val="0"/>
                </a:spcBef>
                <a:buClrTx/>
                <a:buSzTx/>
                <a:buFontTx/>
                <a:buNone/>
              </a:pPr>
              <a:endParaRPr lang="en-GB" altLang="en-US" sz="1800">
                <a:solidFill>
                  <a:schemeClr val="tx1"/>
                </a:solidFill>
              </a:endParaRPr>
            </a:p>
          </p:txBody>
        </p:sp>
        <p:sp>
          <p:nvSpPr>
            <p:cNvPr id="8198" name="Text Box 6"/>
            <p:cNvSpPr txBox="1">
              <a:spLocks noChangeArrowheads="1"/>
            </p:cNvSpPr>
            <p:nvPr/>
          </p:nvSpPr>
          <p:spPr bwMode="auto">
            <a:xfrm>
              <a:off x="3809" y="1425"/>
              <a:ext cx="1440" cy="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FF0000"/>
                </a:buClr>
                <a:buSzPct val="150000"/>
                <a:buChar char="•"/>
                <a:defRPr sz="2800">
                  <a:solidFill>
                    <a:srgbClr val="000099"/>
                  </a:solidFill>
                  <a:latin typeface="Helvetica" panose="020B0604020202020204" pitchFamily="34" charset="0"/>
                </a:defRPr>
              </a:lvl1pPr>
              <a:lvl2pPr marL="742950" indent="-285750">
                <a:spcBef>
                  <a:spcPct val="20000"/>
                </a:spcBef>
                <a:buClr>
                  <a:srgbClr val="FF0000"/>
                </a:buClr>
                <a:buSzPct val="130000"/>
                <a:buChar char="–"/>
                <a:defRPr sz="2400">
                  <a:solidFill>
                    <a:srgbClr val="000099"/>
                  </a:solidFill>
                  <a:latin typeface="Helvetica" panose="020B0604020202020204" pitchFamily="34" charset="0"/>
                </a:defRPr>
              </a:lvl2pPr>
              <a:lvl3pPr marL="1143000" indent="-228600">
                <a:spcBef>
                  <a:spcPct val="20000"/>
                </a:spcBef>
                <a:buClr>
                  <a:srgbClr val="FF0000"/>
                </a:buClr>
                <a:buChar char="•"/>
                <a:defRPr sz="2000">
                  <a:solidFill>
                    <a:srgbClr val="000099"/>
                  </a:solidFill>
                  <a:latin typeface="Helvetica" panose="020B0604020202020204" pitchFamily="34" charset="0"/>
                </a:defRPr>
              </a:lvl3pPr>
              <a:lvl4pPr marL="1600200" indent="-228600">
                <a:spcBef>
                  <a:spcPct val="20000"/>
                </a:spcBef>
                <a:buClr>
                  <a:srgbClr val="FF0000"/>
                </a:buClr>
                <a:buChar char="–"/>
                <a:defRPr>
                  <a:solidFill>
                    <a:srgbClr val="000099"/>
                  </a:solidFill>
                  <a:latin typeface="Helvetica" panose="020B0604020202020204" pitchFamily="34" charset="0"/>
                </a:defRPr>
              </a:lvl4pPr>
              <a:lvl5pPr marL="2057400" indent="-228600">
                <a:spcBef>
                  <a:spcPct val="20000"/>
                </a:spcBef>
                <a:buClr>
                  <a:srgbClr val="FF0000"/>
                </a:buClr>
                <a:buChar char="»"/>
                <a:defRPr sz="1600">
                  <a:solidFill>
                    <a:srgbClr val="000099"/>
                  </a:solidFill>
                  <a:latin typeface="Helvetica" panose="020B0604020202020204" pitchFamily="34" charset="0"/>
                </a:defRPr>
              </a:lvl5pPr>
              <a:lvl6pPr marL="25146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6pPr>
              <a:lvl7pPr marL="29718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7pPr>
              <a:lvl8pPr marL="34290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8pPr>
              <a:lvl9pPr marL="38862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9pPr>
            </a:lstStyle>
            <a:p>
              <a:pPr algn="ctr">
                <a:spcBef>
                  <a:spcPct val="50000"/>
                </a:spcBef>
                <a:buClrTx/>
                <a:buSzTx/>
                <a:buFontTx/>
                <a:buNone/>
              </a:pPr>
              <a:r>
                <a:rPr lang="en-GB" altLang="en-GB" sz="1800" i="0" dirty="0">
                  <a:solidFill>
                    <a:schemeClr val="bg1"/>
                  </a:solidFill>
                </a:rPr>
                <a:t>See  </a:t>
              </a:r>
            </a:p>
            <a:p>
              <a:pPr algn="ctr">
                <a:spcBef>
                  <a:spcPct val="50000"/>
                </a:spcBef>
                <a:buClrTx/>
                <a:buSzTx/>
                <a:buFontTx/>
                <a:buNone/>
              </a:pPr>
              <a:r>
                <a:rPr lang="en-GB" altLang="en-GB" sz="1800" i="0" dirty="0">
                  <a:solidFill>
                    <a:schemeClr val="bg1"/>
                  </a:solidFill>
                </a:rPr>
                <a:t>“A Two-Year M.Sc. by Research Diary”</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p:txBody>
          <a:bodyPr/>
          <a:lstStyle/>
          <a:p>
            <a:r>
              <a:rPr lang="en-GB" altLang="en-GB" dirty="0" smtClean="0">
                <a:latin typeface="Helvetica" panose="020B0604020202020204" pitchFamily="34" charset="0"/>
              </a:rPr>
              <a:t>Supervision Team</a:t>
            </a:r>
          </a:p>
        </p:txBody>
      </p:sp>
      <p:sp>
        <p:nvSpPr>
          <p:cNvPr id="9219" name="Rectangle 5"/>
          <p:cNvSpPr>
            <a:spLocks noGrp="1" noChangeArrowheads="1"/>
          </p:cNvSpPr>
          <p:nvPr>
            <p:ph type="body" idx="1"/>
          </p:nvPr>
        </p:nvSpPr>
        <p:spPr>
          <a:xfrm>
            <a:off x="776288" y="1125538"/>
            <a:ext cx="8382000" cy="4824412"/>
          </a:xfrm>
        </p:spPr>
        <p:txBody>
          <a:bodyPr/>
          <a:lstStyle/>
          <a:p>
            <a:pPr>
              <a:defRPr/>
            </a:pPr>
            <a:r>
              <a:rPr lang="en-GB" altLang="en-GB" dirty="0" smtClean="0"/>
              <a:t>Supervisor(s) – </a:t>
            </a:r>
            <a:r>
              <a:rPr lang="en-GB" altLang="en-GB" sz="2400" dirty="0" smtClean="0"/>
              <a:t>one of whom will be your </a:t>
            </a:r>
            <a:r>
              <a:rPr lang="en-GB" altLang="en-GB" sz="2400" b="1" dirty="0"/>
              <a:t>‘Primary’ </a:t>
            </a:r>
            <a:r>
              <a:rPr lang="en-GB" altLang="en-GB" sz="2400" b="1" dirty="0" smtClean="0"/>
              <a:t>/ </a:t>
            </a:r>
            <a:r>
              <a:rPr lang="en-GB" altLang="en-GB" sz="2400" dirty="0" smtClean="0"/>
              <a:t>‘</a:t>
            </a:r>
            <a:r>
              <a:rPr lang="en-GB" altLang="en-GB" sz="2400" b="1" dirty="0" smtClean="0"/>
              <a:t>Responsible’ Supervisor</a:t>
            </a:r>
            <a:r>
              <a:rPr lang="en-GB" altLang="en-GB" sz="2400" dirty="0" smtClean="0"/>
              <a:t>, the others being co-supervisors.  Together these supervisors will:</a:t>
            </a:r>
            <a:endParaRPr lang="en-GB" altLang="en-GB" sz="2400" b="1" dirty="0" smtClean="0"/>
          </a:p>
          <a:p>
            <a:pPr lvl="1">
              <a:defRPr/>
            </a:pPr>
            <a:r>
              <a:rPr lang="en-GB" altLang="en-GB" dirty="0" smtClean="0"/>
              <a:t>be the main source of advice and guidance for your project</a:t>
            </a:r>
          </a:p>
          <a:p>
            <a:pPr lvl="1">
              <a:defRPr/>
            </a:pPr>
            <a:r>
              <a:rPr lang="en-GB" altLang="en-GB" dirty="0" smtClean="0"/>
              <a:t>keep a watch on your progress and report to </a:t>
            </a:r>
            <a:r>
              <a:rPr lang="en-GB" altLang="en-GB" dirty="0" err="1" smtClean="0"/>
              <a:t>Dept</a:t>
            </a:r>
            <a:r>
              <a:rPr lang="en-GB" altLang="en-GB" dirty="0" smtClean="0"/>
              <a:t>, University and College </a:t>
            </a:r>
            <a:r>
              <a:rPr lang="en-GB" altLang="en-GB" dirty="0" smtClean="0">
                <a:solidFill>
                  <a:srgbClr val="FF0000"/>
                </a:solidFill>
              </a:rPr>
              <a:t>(GSR: quarterly on-line reports)</a:t>
            </a:r>
          </a:p>
          <a:p>
            <a:pPr>
              <a:defRPr/>
            </a:pPr>
            <a:r>
              <a:rPr lang="en-GB" altLang="en-GB" dirty="0" smtClean="0"/>
              <a:t>Associate Supervisor </a:t>
            </a:r>
            <a:r>
              <a:rPr lang="en-GB" altLang="en-GB" sz="2400" dirty="0" smtClean="0"/>
              <a:t>– in addition, a postdoctoral researcher of less than three full years at that level may be appointed as an associate supervisor but this role does not carry the responsibilities of the ‘full’ supervisors</a:t>
            </a:r>
          </a:p>
          <a:p>
            <a:pPr lvl="1">
              <a:defRPr/>
            </a:pPr>
            <a:endParaRPr lang="en-GB" altLang="en-GB" dirty="0" smtClean="0"/>
          </a:p>
        </p:txBody>
      </p:sp>
    </p:spTree>
    <p:extLst>
      <p:ext uri="{BB962C8B-B14F-4D97-AF65-F5344CB8AC3E}">
        <p14:creationId xmlns:p14="http://schemas.microsoft.com/office/powerpoint/2010/main" val="588210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p:txBody>
          <a:bodyPr/>
          <a:lstStyle/>
          <a:p>
            <a:r>
              <a:rPr lang="en-GB" altLang="en-GB" dirty="0" smtClean="0">
                <a:latin typeface="Helvetica" panose="020B0604020202020204" pitchFamily="34" charset="0"/>
              </a:rPr>
              <a:t>Supervision Team</a:t>
            </a:r>
          </a:p>
        </p:txBody>
      </p:sp>
      <p:sp>
        <p:nvSpPr>
          <p:cNvPr id="9219" name="Rectangle 5"/>
          <p:cNvSpPr>
            <a:spLocks noGrp="1" noChangeArrowheads="1"/>
          </p:cNvSpPr>
          <p:nvPr>
            <p:ph type="body" idx="1"/>
          </p:nvPr>
        </p:nvSpPr>
        <p:spPr>
          <a:xfrm>
            <a:off x="776288" y="1125538"/>
            <a:ext cx="8382000" cy="4824412"/>
          </a:xfrm>
        </p:spPr>
        <p:txBody>
          <a:bodyPr/>
          <a:lstStyle/>
          <a:p>
            <a:pPr>
              <a:defRPr/>
            </a:pPr>
            <a:r>
              <a:rPr lang="en-GB" altLang="en-GB" dirty="0" smtClean="0"/>
              <a:t>Department Advisor:</a:t>
            </a:r>
          </a:p>
          <a:p>
            <a:pPr lvl="1">
              <a:defRPr/>
            </a:pPr>
            <a:r>
              <a:rPr lang="en-GB" altLang="en-GB" dirty="0" smtClean="0"/>
              <a:t>should be familiar with your research area</a:t>
            </a:r>
          </a:p>
          <a:p>
            <a:pPr lvl="1">
              <a:defRPr/>
            </a:pPr>
            <a:r>
              <a:rPr lang="en-GB" altLang="en-GB" dirty="0" smtClean="0"/>
              <a:t>there for help and advice if things go wrong</a:t>
            </a:r>
          </a:p>
          <a:p>
            <a:pPr lvl="1">
              <a:defRPr/>
            </a:pPr>
            <a:r>
              <a:rPr lang="en-GB" altLang="en-GB" dirty="0"/>
              <a:t>i</a:t>
            </a:r>
            <a:r>
              <a:rPr lang="en-GB" altLang="en-GB" dirty="0" smtClean="0"/>
              <a:t>nformal meeting in week 7 MT</a:t>
            </a:r>
          </a:p>
          <a:p>
            <a:pPr marL="342900" lvl="1" indent="-342900">
              <a:buSzPct val="150000"/>
              <a:buFontTx/>
              <a:buChar char="•"/>
              <a:defRPr/>
            </a:pPr>
            <a:r>
              <a:rPr lang="en-GB" altLang="en-GB" sz="2800" dirty="0" smtClean="0"/>
              <a:t>Deputy-supervisor </a:t>
            </a:r>
            <a:r>
              <a:rPr lang="en-GB" altLang="en-GB" dirty="0" smtClean="0"/>
              <a:t>(appointed for laboratory safety):</a:t>
            </a:r>
          </a:p>
          <a:p>
            <a:pPr lvl="1">
              <a:defRPr/>
            </a:pPr>
            <a:r>
              <a:rPr lang="en-GB" altLang="en-GB" dirty="0" smtClean="0"/>
              <a:t>will be </a:t>
            </a:r>
            <a:r>
              <a:rPr lang="en-GB" altLang="en-GB" b="1" dirty="0" smtClean="0"/>
              <a:t>either</a:t>
            </a:r>
            <a:r>
              <a:rPr lang="en-GB" altLang="en-GB" dirty="0" smtClean="0"/>
              <a:t> one of your co-supervisors (not the responsible/primary) </a:t>
            </a:r>
            <a:r>
              <a:rPr lang="en-GB" altLang="en-GB" b="1" dirty="0" smtClean="0"/>
              <a:t>or</a:t>
            </a:r>
            <a:r>
              <a:rPr lang="en-GB" altLang="en-GB" dirty="0" smtClean="0"/>
              <a:t>  your </a:t>
            </a:r>
            <a:r>
              <a:rPr lang="en-GB" altLang="en-GB" dirty="0" err="1" smtClean="0"/>
              <a:t>Dept</a:t>
            </a:r>
            <a:r>
              <a:rPr lang="en-GB" altLang="en-GB" dirty="0" smtClean="0"/>
              <a:t> Advisor</a:t>
            </a:r>
          </a:p>
          <a:p>
            <a:pPr lvl="1">
              <a:defRPr/>
            </a:pPr>
            <a:r>
              <a:rPr lang="en-GB" altLang="en-GB" dirty="0" smtClean="0"/>
              <a:t> to give safety advice if supervisor(s) absent</a:t>
            </a:r>
          </a:p>
          <a:p>
            <a:pPr lvl="1">
              <a:defRPr/>
            </a:pPr>
            <a:r>
              <a:rPr lang="en-GB" altLang="en-GB" dirty="0"/>
              <a:t>i</a:t>
            </a:r>
            <a:r>
              <a:rPr lang="en-GB" altLang="en-GB" dirty="0" smtClean="0"/>
              <a:t>f appropriate may temporarily take the role of Responsible Supervisor (RS) in the event of an extended absence of your normal RS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8"/>
          <p:cNvSpPr>
            <a:spLocks noGrp="1" noChangeArrowheads="1"/>
          </p:cNvSpPr>
          <p:nvPr>
            <p:ph type="title"/>
          </p:nvPr>
        </p:nvSpPr>
        <p:spPr/>
        <p:txBody>
          <a:bodyPr/>
          <a:lstStyle/>
          <a:p>
            <a:r>
              <a:rPr lang="en-GB" altLang="en-GB" smtClean="0">
                <a:latin typeface="Helvetica" panose="020B0604020202020204" pitchFamily="34" charset="0"/>
              </a:rPr>
              <a:t>Your supervisor(s):</a:t>
            </a:r>
          </a:p>
        </p:txBody>
      </p:sp>
      <p:sp>
        <p:nvSpPr>
          <p:cNvPr id="10243" name="Rectangle 1029"/>
          <p:cNvSpPr>
            <a:spLocks noGrp="1" noChangeArrowheads="1"/>
          </p:cNvSpPr>
          <p:nvPr>
            <p:ph type="body" idx="1"/>
          </p:nvPr>
        </p:nvSpPr>
        <p:spPr/>
        <p:txBody>
          <a:bodyPr/>
          <a:lstStyle/>
          <a:p>
            <a:r>
              <a:rPr lang="en-GB" altLang="en-GB" sz="2400" b="1" dirty="0" smtClean="0"/>
              <a:t>What you should expect from them:</a:t>
            </a:r>
          </a:p>
          <a:p>
            <a:pPr lvl="1"/>
            <a:r>
              <a:rPr lang="en-GB" altLang="en-GB" dirty="0" smtClean="0"/>
              <a:t>help with planning your research programme</a:t>
            </a:r>
          </a:p>
          <a:p>
            <a:pPr lvl="1"/>
            <a:r>
              <a:rPr lang="en-GB" altLang="en-GB" dirty="0" smtClean="0"/>
              <a:t>skills audit (what training and teaching you need)</a:t>
            </a:r>
          </a:p>
          <a:p>
            <a:pPr lvl="1"/>
            <a:r>
              <a:rPr lang="en-GB" altLang="en-GB" dirty="0" smtClean="0"/>
              <a:t>regular discussions of your work and academic advice</a:t>
            </a:r>
          </a:p>
          <a:p>
            <a:pPr lvl="1"/>
            <a:r>
              <a:rPr lang="en-GB" altLang="en-GB" dirty="0"/>
              <a:t>f</a:t>
            </a:r>
            <a:r>
              <a:rPr lang="en-GB" altLang="en-GB" dirty="0" smtClean="0"/>
              <a:t>eedback (formal &amp; informal) on progress and written work</a:t>
            </a:r>
          </a:p>
          <a:p>
            <a:r>
              <a:rPr lang="en-GB" altLang="en-GB" sz="2400" b="1" dirty="0" smtClean="0"/>
              <a:t>What they should expect from you:</a:t>
            </a:r>
          </a:p>
          <a:p>
            <a:pPr lvl="1"/>
            <a:r>
              <a:rPr lang="en-GB" altLang="en-GB" dirty="0" smtClean="0"/>
              <a:t>conscientious working, according to their advice</a:t>
            </a:r>
          </a:p>
          <a:p>
            <a:pPr lvl="1"/>
            <a:r>
              <a:rPr lang="en-GB" altLang="en-GB" dirty="0" smtClean="0"/>
              <a:t>follow Departmental rules at all times (e.g. safety)</a:t>
            </a:r>
          </a:p>
          <a:p>
            <a:pPr lvl="1"/>
            <a:r>
              <a:rPr lang="en-GB" altLang="en-GB" dirty="0" smtClean="0"/>
              <a:t>keep them informed of problems in good time</a:t>
            </a:r>
          </a:p>
          <a:p>
            <a:pPr>
              <a:buFontTx/>
              <a:buNone/>
            </a:pPr>
            <a:r>
              <a:rPr lang="en-GB" altLang="en-GB" sz="2400" b="1" dirty="0" smtClean="0">
                <a:solidFill>
                  <a:srgbClr val="FF0000"/>
                </a:solidFill>
              </a:rPr>
              <a:t>It is important for </a:t>
            </a:r>
            <a:r>
              <a:rPr lang="en-GB" altLang="en-GB" sz="2400" b="1" u="sng" dirty="0" smtClean="0">
                <a:solidFill>
                  <a:srgbClr val="FF0000"/>
                </a:solidFill>
              </a:rPr>
              <a:t>you</a:t>
            </a:r>
            <a:r>
              <a:rPr lang="en-GB" altLang="en-GB" sz="2400" b="1" dirty="0" smtClean="0">
                <a:solidFill>
                  <a:srgbClr val="FF0000"/>
                </a:solidFill>
              </a:rPr>
              <a:t> to arrange regular meetings</a:t>
            </a:r>
            <a:endParaRPr lang="en-GB" altLang="en-GB" sz="2400" b="1"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p:txBody>
          <a:bodyPr/>
          <a:lstStyle/>
          <a:p>
            <a:pPr algn="ctr"/>
            <a:r>
              <a:rPr lang="en-GB" altLang="en-GB" sz="3200" dirty="0" smtClean="0">
                <a:latin typeface="Helvetica" panose="020B0604020202020204" pitchFamily="34" charset="0"/>
              </a:rPr>
              <a:t>Project Management Arrangements             </a:t>
            </a:r>
            <a:r>
              <a:rPr lang="en-GB" altLang="en-GB" sz="2000" dirty="0" smtClean="0">
                <a:latin typeface="Helvetica" panose="020B0604020202020204" pitchFamily="34" charset="0"/>
              </a:rPr>
              <a:t>3.5y project ≡ 777 working days to completion</a:t>
            </a:r>
          </a:p>
        </p:txBody>
      </p:sp>
      <p:sp>
        <p:nvSpPr>
          <p:cNvPr id="11267" name="Rectangle 5"/>
          <p:cNvSpPr>
            <a:spLocks noGrp="1" noChangeArrowheads="1"/>
          </p:cNvSpPr>
          <p:nvPr>
            <p:ph type="body" idx="1"/>
          </p:nvPr>
        </p:nvSpPr>
        <p:spPr/>
        <p:txBody>
          <a:bodyPr/>
          <a:lstStyle/>
          <a:p>
            <a:r>
              <a:rPr lang="en-GB" altLang="en-GB" dirty="0" smtClean="0"/>
              <a:t>Aim of the scheme:</a:t>
            </a:r>
          </a:p>
          <a:p>
            <a:pPr lvl="1"/>
            <a:r>
              <a:rPr lang="en-GB" altLang="en-GB" dirty="0" smtClean="0"/>
              <a:t>to allow you as the student to take responsibility for the successful outcome of your research project by assessing expectations and progress throughout duration of your course and flagging up any problems</a:t>
            </a:r>
          </a:p>
          <a:p>
            <a:r>
              <a:rPr lang="en-GB" altLang="en-GB" dirty="0" smtClean="0"/>
              <a:t>Structure of scheme:</a:t>
            </a:r>
          </a:p>
          <a:p>
            <a:pPr lvl="1"/>
            <a:r>
              <a:rPr lang="en-GB" altLang="en-GB" dirty="0" smtClean="0"/>
              <a:t>6-monthly forms assessing progress and future aims</a:t>
            </a:r>
          </a:p>
          <a:p>
            <a:pPr lvl="1"/>
            <a:r>
              <a:rPr lang="en-GB" altLang="en-GB" dirty="0" smtClean="0"/>
              <a:t>student-led</a:t>
            </a:r>
          </a:p>
          <a:p>
            <a:r>
              <a:rPr lang="en-GB" altLang="en-GB" dirty="0" smtClean="0"/>
              <a:t>Workshop explaining the scheme:</a:t>
            </a:r>
          </a:p>
          <a:p>
            <a:pPr lvl="1"/>
            <a:r>
              <a:rPr lang="en-GB" altLang="en-GB" dirty="0" smtClean="0"/>
              <a:t>Friday wk4 12 noon to 4pm; </a:t>
            </a:r>
            <a:r>
              <a:rPr lang="en-GB" altLang="en-GB" sz="2000" dirty="0" smtClean="0">
                <a:solidFill>
                  <a:srgbClr val="FF0000"/>
                </a:solidFill>
              </a:rPr>
              <a:t>In advance you should draft PMF1 – please consult with your supervisor</a:t>
            </a:r>
            <a:r>
              <a:rPr lang="en-GB" altLang="en-GB" dirty="0" smtClean="0">
                <a:solidFill>
                  <a:srgbClr val="FF0000"/>
                </a:solidFill>
              </a:rPr>
              <a:t> </a:t>
            </a:r>
            <a:r>
              <a:rPr lang="en-GB" altLang="en-GB" sz="2000" dirty="0" smtClean="0">
                <a:solidFill>
                  <a:srgbClr val="FF0000"/>
                </a:solidFill>
              </a:rPr>
              <a:t>for this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GB" sz="2800" dirty="0">
                <a:latin typeface="Helvetica" panose="020B0604020202020204" pitchFamily="34" charset="0"/>
              </a:rPr>
              <a:t>Research &amp; Transferable </a:t>
            </a:r>
            <a:r>
              <a:rPr lang="en-GB" altLang="en-GB" sz="2800" dirty="0" smtClean="0">
                <a:latin typeface="Helvetica" panose="020B0604020202020204" pitchFamily="34" charset="0"/>
              </a:rPr>
              <a:t>‘Career Skills’ </a:t>
            </a:r>
            <a:r>
              <a:rPr lang="en-GB" altLang="en-GB" sz="2800" dirty="0">
                <a:latin typeface="Helvetica" panose="020B0604020202020204" pitchFamily="34" charset="0"/>
              </a:rPr>
              <a:t>Training</a:t>
            </a:r>
            <a:endParaRPr lang="en-GB" sz="2800" dirty="0"/>
          </a:p>
        </p:txBody>
      </p:sp>
      <p:sp>
        <p:nvSpPr>
          <p:cNvPr id="3" name="Content Placeholder 2"/>
          <p:cNvSpPr>
            <a:spLocks noGrp="1"/>
          </p:cNvSpPr>
          <p:nvPr>
            <p:ph idx="1"/>
          </p:nvPr>
        </p:nvSpPr>
        <p:spPr>
          <a:xfrm>
            <a:off x="745719" y="1054100"/>
            <a:ext cx="8382000" cy="4686300"/>
          </a:xfrm>
        </p:spPr>
        <p:txBody>
          <a:bodyPr/>
          <a:lstStyle/>
          <a:p>
            <a:pPr>
              <a:lnSpc>
                <a:spcPct val="80000"/>
              </a:lnSpc>
              <a:spcAft>
                <a:spcPts val="1000"/>
              </a:spcAft>
            </a:pPr>
            <a:r>
              <a:rPr lang="en-GB" sz="2000" dirty="0" smtClean="0">
                <a:highlight>
                  <a:srgbClr val="C0C0C0"/>
                </a:highlight>
                <a:ea typeface="Calibri"/>
              </a:rPr>
              <a:t>Safety, Daniel </a:t>
            </a:r>
            <a:r>
              <a:rPr lang="en-GB" sz="2000" dirty="0" err="1" smtClean="0">
                <a:highlight>
                  <a:srgbClr val="C0C0C0"/>
                </a:highlight>
                <a:ea typeface="Calibri"/>
              </a:rPr>
              <a:t>DeBrincat</a:t>
            </a:r>
            <a:r>
              <a:rPr lang="en-GB" sz="2000" dirty="0" smtClean="0">
                <a:highlight>
                  <a:srgbClr val="C0C0C0"/>
                </a:highlight>
                <a:ea typeface="Calibri"/>
              </a:rPr>
              <a:t> &amp; Diana </a:t>
            </a:r>
            <a:r>
              <a:rPr lang="en-GB" sz="2000" dirty="0" err="1" smtClean="0">
                <a:highlight>
                  <a:srgbClr val="C0C0C0"/>
                </a:highlight>
                <a:ea typeface="Calibri"/>
              </a:rPr>
              <a:t>Passmore</a:t>
            </a:r>
            <a:r>
              <a:rPr lang="en-GB" sz="2000" dirty="0" smtClean="0">
                <a:highlight>
                  <a:srgbClr val="C0C0C0"/>
                </a:highlight>
                <a:ea typeface="Calibri"/>
              </a:rPr>
              <a:t>, </a:t>
            </a:r>
            <a:r>
              <a:rPr lang="en-GB" sz="2000" dirty="0" err="1" smtClean="0">
                <a:highlight>
                  <a:srgbClr val="C0C0C0"/>
                </a:highlight>
                <a:ea typeface="Calibri"/>
              </a:rPr>
              <a:t>wk</a:t>
            </a:r>
            <a:r>
              <a:rPr lang="en-GB" sz="2000" dirty="0" smtClean="0">
                <a:highlight>
                  <a:srgbClr val="C0C0C0"/>
                </a:highlight>
                <a:ea typeface="Calibri"/>
              </a:rPr>
              <a:t> 1 MT)</a:t>
            </a:r>
          </a:p>
          <a:p>
            <a:pPr>
              <a:lnSpc>
                <a:spcPct val="80000"/>
              </a:lnSpc>
              <a:spcAft>
                <a:spcPts val="1000"/>
              </a:spcAft>
            </a:pPr>
            <a:r>
              <a:rPr lang="en-GB" sz="2000" dirty="0" smtClean="0">
                <a:highlight>
                  <a:srgbClr val="C0C0C0"/>
                </a:highlight>
                <a:ea typeface="Calibri"/>
              </a:rPr>
              <a:t>Project </a:t>
            </a:r>
            <a:r>
              <a:rPr lang="en-GB" sz="2000" dirty="0">
                <a:highlight>
                  <a:srgbClr val="C0C0C0"/>
                </a:highlight>
                <a:ea typeface="Calibri"/>
              </a:rPr>
              <a:t>management skills (</a:t>
            </a:r>
            <a:r>
              <a:rPr lang="en-GB" sz="2000" dirty="0" err="1" smtClean="0">
                <a:highlight>
                  <a:srgbClr val="C0C0C0"/>
                </a:highlight>
                <a:ea typeface="Calibri"/>
              </a:rPr>
              <a:t>wk</a:t>
            </a:r>
            <a:r>
              <a:rPr lang="en-GB" sz="2000" dirty="0" smtClean="0">
                <a:highlight>
                  <a:srgbClr val="C0C0C0"/>
                </a:highlight>
                <a:ea typeface="Calibri"/>
              </a:rPr>
              <a:t> 4 </a:t>
            </a:r>
            <a:r>
              <a:rPr lang="en-GB" sz="2000" dirty="0">
                <a:highlight>
                  <a:srgbClr val="C0C0C0"/>
                </a:highlight>
                <a:ea typeface="Calibri"/>
              </a:rPr>
              <a:t>MT)</a:t>
            </a:r>
            <a:endParaRPr lang="en-GB" sz="2000" dirty="0">
              <a:ea typeface="Calibri"/>
            </a:endParaRPr>
          </a:p>
          <a:p>
            <a:pPr>
              <a:lnSpc>
                <a:spcPct val="80000"/>
              </a:lnSpc>
              <a:spcAft>
                <a:spcPts val="1000"/>
              </a:spcAft>
            </a:pPr>
            <a:r>
              <a:rPr lang="en-GB" sz="2000" dirty="0">
                <a:highlight>
                  <a:srgbClr val="C0C0C0"/>
                </a:highlight>
                <a:ea typeface="Calibri"/>
              </a:rPr>
              <a:t>Career-related skills (</a:t>
            </a:r>
            <a:r>
              <a:rPr lang="en-GB" sz="2000" dirty="0" err="1" smtClean="0">
                <a:highlight>
                  <a:srgbClr val="C0C0C0"/>
                </a:highlight>
                <a:ea typeface="Calibri"/>
              </a:rPr>
              <a:t>wk</a:t>
            </a:r>
            <a:r>
              <a:rPr lang="en-GB" sz="2000" dirty="0" smtClean="0">
                <a:highlight>
                  <a:srgbClr val="C0C0C0"/>
                </a:highlight>
                <a:ea typeface="Calibri"/>
              </a:rPr>
              <a:t> 5 </a:t>
            </a:r>
            <a:r>
              <a:rPr lang="en-GB" sz="2000" dirty="0">
                <a:highlight>
                  <a:srgbClr val="C0C0C0"/>
                </a:highlight>
                <a:ea typeface="Calibri"/>
              </a:rPr>
              <a:t>MT</a:t>
            </a:r>
            <a:r>
              <a:rPr lang="en-GB" sz="2000" dirty="0" smtClean="0">
                <a:highlight>
                  <a:srgbClr val="C0C0C0"/>
                </a:highlight>
                <a:ea typeface="Calibri"/>
              </a:rPr>
              <a:t>)</a:t>
            </a:r>
          </a:p>
          <a:p>
            <a:pPr>
              <a:lnSpc>
                <a:spcPct val="80000"/>
              </a:lnSpc>
              <a:spcAft>
                <a:spcPts val="1000"/>
              </a:spcAft>
            </a:pPr>
            <a:r>
              <a:rPr lang="en-GB" sz="2000" dirty="0" smtClean="0">
                <a:highlight>
                  <a:srgbClr val="C0C0C0"/>
                </a:highlight>
                <a:ea typeface="Calibri"/>
              </a:rPr>
              <a:t>Research Integrity – mandatory on-line course (by 31</a:t>
            </a:r>
            <a:r>
              <a:rPr lang="en-GB" sz="2000" baseline="30000" dirty="0" smtClean="0">
                <a:highlight>
                  <a:srgbClr val="C0C0C0"/>
                </a:highlight>
                <a:ea typeface="Calibri"/>
              </a:rPr>
              <a:t>st</a:t>
            </a:r>
            <a:r>
              <a:rPr lang="en-GB" sz="2000" dirty="0" smtClean="0">
                <a:highlight>
                  <a:srgbClr val="C0C0C0"/>
                </a:highlight>
                <a:ea typeface="Calibri"/>
              </a:rPr>
              <a:t> July 2025)</a:t>
            </a:r>
            <a:endParaRPr lang="en-GB" sz="2000" dirty="0">
              <a:ea typeface="Calibri"/>
            </a:endParaRPr>
          </a:p>
          <a:p>
            <a:pPr lvl="0">
              <a:lnSpc>
                <a:spcPct val="80000"/>
              </a:lnSpc>
            </a:pPr>
            <a:r>
              <a:rPr lang="en-GB" sz="2000" dirty="0" smtClean="0">
                <a:highlight>
                  <a:srgbClr val="C0C0C0"/>
                </a:highlight>
                <a:ea typeface="Calibri"/>
              </a:rPr>
              <a:t>Training for </a:t>
            </a:r>
            <a:r>
              <a:rPr lang="en-GB" sz="2000" dirty="0">
                <a:highlight>
                  <a:srgbClr val="C0C0C0"/>
                </a:highlight>
                <a:ea typeface="Calibri"/>
              </a:rPr>
              <a:t>role of TA in the UG Practical </a:t>
            </a:r>
            <a:r>
              <a:rPr lang="en-GB" sz="2000" dirty="0" smtClean="0">
                <a:highlight>
                  <a:srgbClr val="C0C0C0"/>
                </a:highlight>
                <a:ea typeface="Calibri"/>
              </a:rPr>
              <a:t>Classes (</a:t>
            </a:r>
            <a:r>
              <a:rPr lang="en-GB" sz="2000" dirty="0" err="1" smtClean="0">
                <a:highlight>
                  <a:srgbClr val="C0C0C0"/>
                </a:highlight>
                <a:ea typeface="Calibri"/>
              </a:rPr>
              <a:t>wk</a:t>
            </a:r>
            <a:r>
              <a:rPr lang="en-GB" sz="2000" dirty="0" smtClean="0">
                <a:highlight>
                  <a:srgbClr val="C0C0C0"/>
                </a:highlight>
                <a:ea typeface="Calibri"/>
              </a:rPr>
              <a:t> 6 MT)  </a:t>
            </a:r>
            <a:endParaRPr lang="en-GB" sz="2000" dirty="0">
              <a:ea typeface="Calibri"/>
            </a:endParaRPr>
          </a:p>
          <a:p>
            <a:pPr lvl="0">
              <a:lnSpc>
                <a:spcPct val="80000"/>
              </a:lnSpc>
            </a:pPr>
            <a:r>
              <a:rPr lang="en-GB" altLang="en-GB" sz="2000" dirty="0" smtClean="0"/>
              <a:t>Presentation </a:t>
            </a:r>
            <a:r>
              <a:rPr lang="en-GB" altLang="en-GB" sz="2000" dirty="0"/>
              <a:t>skills/PowerPoint/PPT for posters/</a:t>
            </a:r>
            <a:r>
              <a:rPr lang="en-GB" altLang="en-GB" sz="2000" dirty="0" err="1"/>
              <a:t>Adv</a:t>
            </a:r>
            <a:r>
              <a:rPr lang="en-GB" altLang="en-GB" sz="2000" dirty="0"/>
              <a:t> a/v skills, (HT)</a:t>
            </a:r>
          </a:p>
          <a:p>
            <a:pPr lvl="0">
              <a:lnSpc>
                <a:spcPct val="80000"/>
              </a:lnSpc>
            </a:pPr>
            <a:r>
              <a:rPr lang="en-GB" altLang="en-GB" sz="2000" dirty="0"/>
              <a:t>Writing skills, Lab notebooks, IPR &amp; Patents (HT)</a:t>
            </a:r>
          </a:p>
          <a:p>
            <a:pPr lvl="0">
              <a:lnSpc>
                <a:spcPct val="80000"/>
              </a:lnSpc>
            </a:pPr>
            <a:r>
              <a:rPr lang="en-GB" altLang="en-GB" sz="2000" dirty="0" smtClean="0"/>
              <a:t>Information skills - </a:t>
            </a:r>
            <a:r>
              <a:rPr lang="en-GB" altLang="en-GB" sz="1600" dirty="0" err="1" smtClean="0"/>
              <a:t>inc</a:t>
            </a:r>
            <a:r>
              <a:rPr lang="en-GB" altLang="en-GB" sz="1600" dirty="0" smtClean="0"/>
              <a:t> literature searching &amp; reference management</a:t>
            </a:r>
            <a:r>
              <a:rPr lang="en-GB" altLang="en-GB" sz="2000" dirty="0" smtClean="0"/>
              <a:t> (</a:t>
            </a:r>
            <a:r>
              <a:rPr lang="en-GB" altLang="en-GB" sz="2000" dirty="0" err="1" smtClean="0"/>
              <a:t>wk</a:t>
            </a:r>
            <a:r>
              <a:rPr lang="en-GB" altLang="en-GB" sz="2000" dirty="0" smtClean="0"/>
              <a:t> 2 MT)</a:t>
            </a:r>
          </a:p>
          <a:p>
            <a:pPr lvl="0">
              <a:lnSpc>
                <a:spcPct val="80000"/>
              </a:lnSpc>
            </a:pPr>
            <a:r>
              <a:rPr lang="en-GB" altLang="en-GB" sz="2000" dirty="0" smtClean="0"/>
              <a:t>LabVIEW (MT)</a:t>
            </a:r>
            <a:endParaRPr lang="en-GB" altLang="en-GB" sz="2000" dirty="0"/>
          </a:p>
          <a:p>
            <a:pPr lvl="0">
              <a:lnSpc>
                <a:spcPct val="80000"/>
              </a:lnSpc>
            </a:pPr>
            <a:r>
              <a:rPr lang="en-GB" altLang="en-GB" sz="2000" dirty="0" smtClean="0"/>
              <a:t>Workshop </a:t>
            </a:r>
            <a:r>
              <a:rPr lang="en-GB" altLang="en-GB" sz="2000" dirty="0"/>
              <a:t>skills (throughout year)</a:t>
            </a:r>
          </a:p>
          <a:p>
            <a:pPr lvl="0">
              <a:lnSpc>
                <a:spcPct val="80000"/>
              </a:lnSpc>
            </a:pPr>
            <a:r>
              <a:rPr lang="en-GB" altLang="en-GB" sz="2000" dirty="0"/>
              <a:t>Microscopy skills (modular)</a:t>
            </a:r>
          </a:p>
          <a:p>
            <a:pPr lvl="0">
              <a:lnSpc>
                <a:spcPct val="80000"/>
              </a:lnSpc>
            </a:pPr>
            <a:r>
              <a:rPr lang="en-GB" altLang="en-GB" sz="2000" dirty="0"/>
              <a:t>Institute of Materials - Benefits of Membership (</a:t>
            </a:r>
            <a:r>
              <a:rPr lang="en-GB" altLang="en-GB" sz="2000" dirty="0" err="1"/>
              <a:t>wk</a:t>
            </a:r>
            <a:r>
              <a:rPr lang="en-GB" altLang="en-GB" sz="2000" dirty="0"/>
              <a:t> 3</a:t>
            </a:r>
            <a:r>
              <a:rPr lang="en-GB" altLang="en-GB" sz="2000" dirty="0" smtClean="0"/>
              <a:t> </a:t>
            </a:r>
            <a:r>
              <a:rPr lang="en-GB" altLang="en-GB" sz="2000" dirty="0"/>
              <a:t>MT)</a:t>
            </a:r>
          </a:p>
          <a:p>
            <a:pPr lvl="0">
              <a:lnSpc>
                <a:spcPct val="80000"/>
              </a:lnSpc>
            </a:pPr>
            <a:r>
              <a:rPr lang="en-GB" altLang="en-GB" sz="2000" dirty="0" smtClean="0"/>
              <a:t>Teaching </a:t>
            </a:r>
            <a:r>
              <a:rPr lang="en-GB" altLang="en-GB" sz="2000" dirty="0"/>
              <a:t>skills (a series of </a:t>
            </a:r>
            <a:r>
              <a:rPr lang="en-GB" altLang="en-GB" sz="2000" dirty="0" smtClean="0"/>
              <a:t>workshops, some early in MT)</a:t>
            </a:r>
            <a:endParaRPr lang="en-GB" altLang="en-GB" sz="2000" dirty="0"/>
          </a:p>
          <a:p>
            <a:pPr lvl="0">
              <a:lnSpc>
                <a:spcPct val="80000"/>
              </a:lnSpc>
            </a:pPr>
            <a:endParaRPr lang="en-GB" altLang="en-GB" sz="2000" dirty="0"/>
          </a:p>
          <a:p>
            <a:endParaRPr lang="en-GB" dirty="0"/>
          </a:p>
        </p:txBody>
      </p:sp>
    </p:spTree>
    <p:extLst>
      <p:ext uri="{BB962C8B-B14F-4D97-AF65-F5344CB8AC3E}">
        <p14:creationId xmlns:p14="http://schemas.microsoft.com/office/powerpoint/2010/main" val="175355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title"/>
          </p:nvPr>
        </p:nvSpPr>
        <p:spPr/>
        <p:txBody>
          <a:bodyPr/>
          <a:lstStyle/>
          <a:p>
            <a:r>
              <a:rPr lang="en-GB" altLang="en-GB" dirty="0" smtClean="0">
                <a:latin typeface="Helvetica" panose="020B0604020202020204" pitchFamily="34" charset="0"/>
              </a:rPr>
              <a:t>Transferable ‘Career Skills’ Training</a:t>
            </a:r>
          </a:p>
        </p:txBody>
      </p:sp>
      <p:sp>
        <p:nvSpPr>
          <p:cNvPr id="13315" name="Rectangle 7"/>
          <p:cNvSpPr>
            <a:spLocks noGrp="1" noChangeArrowheads="1"/>
          </p:cNvSpPr>
          <p:nvPr>
            <p:ph type="body" idx="1"/>
          </p:nvPr>
        </p:nvSpPr>
        <p:spPr/>
        <p:txBody>
          <a:bodyPr/>
          <a:lstStyle/>
          <a:p>
            <a:r>
              <a:rPr lang="en-GB" altLang="en-GB" sz="2400" dirty="0" smtClean="0"/>
              <a:t>Other skills training courses at University level</a:t>
            </a:r>
          </a:p>
          <a:p>
            <a:pPr lvl="1"/>
            <a:r>
              <a:rPr lang="en-GB" altLang="en-GB" sz="2000" dirty="0" smtClean="0"/>
              <a:t>IT Services, MPLSD, </a:t>
            </a:r>
            <a:r>
              <a:rPr lang="en-GB" altLang="en-GB" sz="2000" dirty="0" err="1" smtClean="0"/>
              <a:t>OUCaS</a:t>
            </a:r>
            <a:r>
              <a:rPr lang="en-GB" altLang="en-GB" sz="2000" dirty="0" smtClean="0"/>
              <a:t>, Bodleian	</a:t>
            </a:r>
          </a:p>
          <a:p>
            <a:pPr lvl="1"/>
            <a:r>
              <a:rPr lang="en-GB" altLang="en-GB" sz="2000" dirty="0" smtClean="0"/>
              <a:t>Language Centre (</a:t>
            </a:r>
            <a:r>
              <a:rPr lang="en-GB" altLang="en-GB" sz="2000" dirty="0" smtClean="0">
                <a:solidFill>
                  <a:srgbClr val="FF0000"/>
                </a:solidFill>
              </a:rPr>
              <a:t>Register for a course by noon on Wednesday of Week 1 MT</a:t>
            </a:r>
            <a:r>
              <a:rPr lang="en-GB" altLang="en-GB" sz="2000" dirty="0" smtClean="0"/>
              <a:t>)</a:t>
            </a:r>
          </a:p>
          <a:p>
            <a:pPr lvl="1"/>
            <a:r>
              <a:rPr lang="en-GB" altLang="en-GB" sz="2000" dirty="0" smtClean="0"/>
              <a:t>MPLS Entrepreneurship workshops &amp; activities</a:t>
            </a:r>
          </a:p>
          <a:p>
            <a:pPr lvl="1"/>
            <a:r>
              <a:rPr lang="en-GB" altLang="en-GB" sz="2000" dirty="0" smtClean="0">
                <a:solidFill>
                  <a:schemeClr val="accent6">
                    <a:lumMod val="75000"/>
                  </a:schemeClr>
                </a:solidFill>
              </a:rPr>
              <a:t>Scientific Computing for DPhil students (MATLAB based)</a:t>
            </a:r>
          </a:p>
          <a:p>
            <a:pPr lvl="1"/>
            <a:endParaRPr lang="en-GB" altLang="en-GB" sz="2000" dirty="0" smtClean="0">
              <a:solidFill>
                <a:schemeClr val="accent6">
                  <a:lumMod val="75000"/>
                </a:schemeClr>
              </a:solidFill>
            </a:endParaRPr>
          </a:p>
          <a:p>
            <a:r>
              <a:rPr lang="en-GB" altLang="en-GB" sz="2400" dirty="0"/>
              <a:t>Further information &amp; links from MPLSD web site</a:t>
            </a:r>
          </a:p>
          <a:p>
            <a:pPr lvl="2"/>
            <a:r>
              <a:rPr lang="en-GB" altLang="en-GB" dirty="0"/>
              <a:t>MPLSD Grad </a:t>
            </a:r>
            <a:r>
              <a:rPr lang="en-GB" altLang="en-GB" dirty="0" smtClean="0"/>
              <a:t>School workshop </a:t>
            </a:r>
            <a:r>
              <a:rPr lang="en-GB" altLang="en-GB" dirty="0"/>
              <a:t>‘Your Successful DPhil’ (MT, book one of several dates offered</a:t>
            </a:r>
            <a:r>
              <a:rPr lang="en-GB" altLang="en-GB" dirty="0" smtClean="0"/>
              <a:t>)</a:t>
            </a:r>
          </a:p>
          <a:p>
            <a:pPr marL="914400" lvl="2" indent="0">
              <a:buNone/>
            </a:pPr>
            <a:endParaRPr lang="en-GB" altLang="en-GB" dirty="0"/>
          </a:p>
          <a:p>
            <a:r>
              <a:rPr lang="en-GB" altLang="en-GB" sz="2400" dirty="0" smtClean="0">
                <a:solidFill>
                  <a:srgbClr val="FF0000"/>
                </a:solidFill>
              </a:rPr>
              <a:t>Keep a portfolio as a record of your skills training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GB" altLang="en-GB" dirty="0" smtClean="0">
                <a:latin typeface="Helvetica" panose="020B0604020202020204" pitchFamily="34" charset="0"/>
              </a:rPr>
              <a:t>Aims of Induction Course</a:t>
            </a:r>
          </a:p>
        </p:txBody>
      </p:sp>
      <p:sp>
        <p:nvSpPr>
          <p:cNvPr id="3075" name="Rectangle 3"/>
          <p:cNvSpPr>
            <a:spLocks noGrp="1" noChangeArrowheads="1"/>
          </p:cNvSpPr>
          <p:nvPr>
            <p:ph type="body" idx="1"/>
          </p:nvPr>
        </p:nvSpPr>
        <p:spPr/>
        <p:txBody>
          <a:bodyPr/>
          <a:lstStyle/>
          <a:p>
            <a:r>
              <a:rPr lang="en-GB" altLang="en-GB" dirty="0" smtClean="0"/>
              <a:t>To introduce you to the Department’s:</a:t>
            </a:r>
          </a:p>
          <a:p>
            <a:pPr lvl="1"/>
            <a:r>
              <a:rPr lang="en-GB" altLang="en-GB" dirty="0" smtClean="0"/>
              <a:t>staff</a:t>
            </a:r>
          </a:p>
          <a:p>
            <a:pPr lvl="1"/>
            <a:r>
              <a:rPr lang="en-GB" altLang="en-GB" dirty="0" smtClean="0"/>
              <a:t>buildings</a:t>
            </a:r>
          </a:p>
          <a:p>
            <a:pPr lvl="1"/>
            <a:r>
              <a:rPr lang="en-GB" altLang="en-GB" dirty="0" smtClean="0"/>
              <a:t>facilities</a:t>
            </a:r>
          </a:p>
          <a:p>
            <a:r>
              <a:rPr lang="en-GB" altLang="en-GB" dirty="0" smtClean="0"/>
              <a:t>To give you an overview of the structure of the degree programme you are about to start</a:t>
            </a:r>
          </a:p>
          <a:p>
            <a:r>
              <a:rPr lang="en-GB" altLang="en-GB" dirty="0" smtClean="0"/>
              <a:t>To give you a chance to meet each other, and some of the other graduate students</a:t>
            </a:r>
          </a:p>
          <a:p>
            <a:r>
              <a:rPr lang="en-GB" altLang="en-GB" dirty="0" smtClean="0"/>
              <a:t>To help you get started with the rest of the term…</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GB" altLang="en-US" sz="2400" b="1" smtClean="0">
                <a:latin typeface="Arial" panose="020B0604020202020204" pitchFamily="34" charset="0"/>
                <a:cs typeface="Arial" panose="020B0604020202020204" pitchFamily="34" charset="0"/>
              </a:rPr>
              <a:t>MPLSD GRAD SCHOOL TRAINING FRAMEWORK</a:t>
            </a:r>
          </a:p>
        </p:txBody>
      </p:sp>
      <p:sp>
        <p:nvSpPr>
          <p:cNvPr id="14339" name="Content Placeholder 4"/>
          <p:cNvSpPr>
            <a:spLocks noGrp="1" noChangeAspect="1"/>
          </p:cNvSpPr>
          <p:nvPr>
            <p:ph idx="1"/>
          </p:nvPr>
        </p:nvSpPr>
        <p:spPr>
          <a:xfrm>
            <a:off x="4254500" y="2787650"/>
            <a:ext cx="1397000" cy="1397000"/>
          </a:xfrm>
        </p:spPr>
        <p:txBody>
          <a:bodyPr/>
          <a:lstStyle/>
          <a:p>
            <a:endParaRPr lang="en-US"/>
          </a:p>
        </p:txBody>
      </p:sp>
      <p:graphicFrame>
        <p:nvGraphicFramePr>
          <p:cNvPr id="6" name="Table 5"/>
          <p:cNvGraphicFramePr>
            <a:graphicFrameLocks noGrp="1"/>
          </p:cNvGraphicFramePr>
          <p:nvPr>
            <p:extLst>
              <p:ext uri="{D42A27DB-BD31-4B8C-83A1-F6EECF244321}">
                <p14:modId xmlns:p14="http://schemas.microsoft.com/office/powerpoint/2010/main" val="749365045"/>
              </p:ext>
            </p:extLst>
          </p:nvPr>
        </p:nvGraphicFramePr>
        <p:xfrm>
          <a:off x="488950" y="1349375"/>
          <a:ext cx="8567738" cy="4618640"/>
        </p:xfrm>
        <a:graphic>
          <a:graphicData uri="http://schemas.openxmlformats.org/drawingml/2006/table">
            <a:tbl>
              <a:tblPr firstRow="1" firstCol="1" bandRow="1">
                <a:tableStyleId>{5C22544A-7EE6-4342-B048-85BDC9FD1C3A}</a:tableStyleId>
              </a:tblPr>
              <a:tblGrid>
                <a:gridCol w="2179014">
                  <a:extLst>
                    <a:ext uri="{9D8B030D-6E8A-4147-A177-3AD203B41FA5}">
                      <a16:colId xmlns:a16="http://schemas.microsoft.com/office/drawing/2014/main" val="20000"/>
                    </a:ext>
                  </a:extLst>
                </a:gridCol>
                <a:gridCol w="1997642">
                  <a:extLst>
                    <a:ext uri="{9D8B030D-6E8A-4147-A177-3AD203B41FA5}">
                      <a16:colId xmlns:a16="http://schemas.microsoft.com/office/drawing/2014/main" val="20001"/>
                    </a:ext>
                  </a:extLst>
                </a:gridCol>
                <a:gridCol w="2252750">
                  <a:extLst>
                    <a:ext uri="{9D8B030D-6E8A-4147-A177-3AD203B41FA5}">
                      <a16:colId xmlns:a16="http://schemas.microsoft.com/office/drawing/2014/main" val="20002"/>
                    </a:ext>
                  </a:extLst>
                </a:gridCol>
                <a:gridCol w="2138332">
                  <a:extLst>
                    <a:ext uri="{9D8B030D-6E8A-4147-A177-3AD203B41FA5}">
                      <a16:colId xmlns:a16="http://schemas.microsoft.com/office/drawing/2014/main" val="20003"/>
                    </a:ext>
                  </a:extLst>
                </a:gridCol>
              </a:tblGrid>
              <a:tr h="1345265">
                <a:tc>
                  <a:txBody>
                    <a:bodyPr/>
                    <a:lstStyle/>
                    <a:p>
                      <a:pPr algn="just">
                        <a:lnSpc>
                          <a:spcPct val="150000"/>
                        </a:lnSpc>
                        <a:spcAft>
                          <a:spcPts val="0"/>
                        </a:spcAft>
                      </a:pPr>
                      <a:r>
                        <a:rPr lang="en-GB" sz="1100" dirty="0">
                          <a:effectLst/>
                        </a:rPr>
                        <a:t> </a:t>
                      </a:r>
                    </a:p>
                    <a:p>
                      <a:pPr algn="just">
                        <a:lnSpc>
                          <a:spcPct val="150000"/>
                        </a:lnSpc>
                        <a:spcAft>
                          <a:spcPts val="0"/>
                        </a:spcAft>
                      </a:pPr>
                      <a:r>
                        <a:rPr lang="en-GB" sz="1100" dirty="0" smtClean="0">
                          <a:effectLst/>
                        </a:rPr>
                        <a:t>                        </a:t>
                      </a:r>
                      <a:r>
                        <a:rPr lang="en-GB" sz="1100" dirty="0">
                          <a:effectLst/>
                        </a:rPr>
                        <a:t>Phase                               </a:t>
                      </a:r>
                    </a:p>
                    <a:p>
                      <a:pPr algn="just">
                        <a:lnSpc>
                          <a:spcPct val="150000"/>
                        </a:lnSpc>
                        <a:spcAft>
                          <a:spcPts val="0"/>
                        </a:spcAft>
                      </a:pPr>
                      <a:r>
                        <a:rPr lang="en-GB" sz="1100" dirty="0">
                          <a:effectLst/>
                        </a:rPr>
                        <a:t>Category</a:t>
                      </a:r>
                      <a:endParaRPr lang="en-GB" sz="1100" dirty="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Foundations Phase</a:t>
                      </a:r>
                      <a:endParaRPr lang="en-GB" sz="1100">
                        <a:effectLst/>
                      </a:endParaRPr>
                    </a:p>
                    <a:p>
                      <a:pPr algn="just">
                        <a:lnSpc>
                          <a:spcPct val="150000"/>
                        </a:lnSpc>
                        <a:spcAft>
                          <a:spcPts val="0"/>
                        </a:spcAft>
                      </a:pPr>
                      <a:r>
                        <a:rPr lang="en-GB" sz="1000">
                          <a:effectLst/>
                        </a:rPr>
                        <a:t>(0-12 months)</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Intensive Research Phase </a:t>
                      </a:r>
                      <a:endParaRPr lang="en-GB" sz="1100">
                        <a:effectLst/>
                      </a:endParaRPr>
                    </a:p>
                    <a:p>
                      <a:pPr algn="just">
                        <a:lnSpc>
                          <a:spcPct val="150000"/>
                        </a:lnSpc>
                        <a:spcAft>
                          <a:spcPts val="0"/>
                        </a:spcAft>
                      </a:pPr>
                      <a:r>
                        <a:rPr lang="en-GB" sz="1000">
                          <a:effectLst/>
                        </a:rPr>
                        <a:t>(12-30 months) </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Completion Phase </a:t>
                      </a:r>
                      <a:endParaRPr lang="en-GB" sz="1100">
                        <a:effectLst/>
                      </a:endParaRPr>
                    </a:p>
                    <a:p>
                      <a:pPr algn="just">
                        <a:lnSpc>
                          <a:spcPct val="150000"/>
                        </a:lnSpc>
                        <a:spcAft>
                          <a:spcPts val="0"/>
                        </a:spcAft>
                      </a:pPr>
                      <a:r>
                        <a:rPr lang="en-GB" sz="1000">
                          <a:effectLst/>
                        </a:rPr>
                        <a:t>(24+ months)</a:t>
                      </a:r>
                      <a:endParaRPr lang="en-GB" sz="1100">
                        <a:effectLst/>
                        <a:latin typeface="Arial"/>
                        <a:ea typeface="Times New Roman"/>
                      </a:endParaRPr>
                    </a:p>
                  </a:txBody>
                  <a:tcPr marL="68570" marR="68570" marT="0" marB="0"/>
                </a:tc>
                <a:extLst>
                  <a:ext uri="{0D108BD9-81ED-4DB2-BD59-A6C34878D82A}">
                    <a16:rowId xmlns:a16="http://schemas.microsoft.com/office/drawing/2014/main" val="10000"/>
                  </a:ext>
                </a:extLst>
              </a:tr>
              <a:tr h="1222928">
                <a:tc>
                  <a:txBody>
                    <a:bodyPr/>
                    <a:lstStyle/>
                    <a:p>
                      <a:pPr algn="just">
                        <a:lnSpc>
                          <a:spcPct val="150000"/>
                        </a:lnSpc>
                        <a:spcAft>
                          <a:spcPts val="0"/>
                        </a:spcAft>
                      </a:pPr>
                      <a:r>
                        <a:rPr lang="en-GB" sz="1000">
                          <a:effectLst/>
                        </a:rPr>
                        <a:t> </a:t>
                      </a:r>
                      <a:endParaRPr lang="en-GB" sz="1100">
                        <a:effectLst/>
                      </a:endParaRPr>
                    </a:p>
                    <a:p>
                      <a:pPr algn="just">
                        <a:lnSpc>
                          <a:spcPct val="150000"/>
                        </a:lnSpc>
                        <a:spcAft>
                          <a:spcPts val="0"/>
                        </a:spcAft>
                      </a:pPr>
                      <a:r>
                        <a:rPr lang="en-GB" sz="1000">
                          <a:effectLst/>
                        </a:rPr>
                        <a:t>Transferable Career Skills</a:t>
                      </a:r>
                      <a:endParaRPr lang="en-GB" sz="1100">
                        <a:effectLst/>
                      </a:endParaRPr>
                    </a:p>
                    <a:p>
                      <a:pPr algn="just">
                        <a:lnSpc>
                          <a:spcPct val="150000"/>
                        </a:lnSpc>
                        <a:spcAft>
                          <a:spcPts val="0"/>
                        </a:spcAft>
                      </a:pPr>
                      <a:r>
                        <a:rPr lang="en-GB" sz="1000">
                          <a:effectLst/>
                        </a:rPr>
                        <a:t> </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dirty="0">
                          <a:effectLst/>
                        </a:rPr>
                        <a:t>Project Management</a:t>
                      </a:r>
                      <a:endParaRPr lang="en-GB" sz="1100" dirty="0">
                        <a:effectLst/>
                      </a:endParaRPr>
                    </a:p>
                    <a:p>
                      <a:pPr algn="just">
                        <a:lnSpc>
                          <a:spcPct val="150000"/>
                        </a:lnSpc>
                        <a:spcAft>
                          <a:spcPts val="0"/>
                        </a:spcAft>
                      </a:pPr>
                      <a:r>
                        <a:rPr lang="en-GB" sz="1000" dirty="0">
                          <a:effectLst/>
                        </a:rPr>
                        <a:t>Career </a:t>
                      </a:r>
                      <a:r>
                        <a:rPr lang="en-GB" sz="1000" dirty="0" smtClean="0">
                          <a:effectLst/>
                        </a:rPr>
                        <a:t>Planning</a:t>
                      </a:r>
                    </a:p>
                    <a:p>
                      <a:pPr algn="just">
                        <a:lnSpc>
                          <a:spcPct val="150000"/>
                        </a:lnSpc>
                        <a:spcAft>
                          <a:spcPts val="0"/>
                        </a:spcAft>
                      </a:pPr>
                      <a:r>
                        <a:rPr lang="en-GB" sz="1000" dirty="0" smtClean="0">
                          <a:effectLst/>
                          <a:latin typeface="Arial"/>
                          <a:ea typeface="Times New Roman"/>
                        </a:rPr>
                        <a:t>TA for UG</a:t>
                      </a:r>
                      <a:r>
                        <a:rPr lang="en-GB" sz="1000" baseline="0" dirty="0" smtClean="0">
                          <a:effectLst/>
                          <a:latin typeface="Arial"/>
                          <a:ea typeface="Times New Roman"/>
                        </a:rPr>
                        <a:t> </a:t>
                      </a:r>
                      <a:r>
                        <a:rPr lang="en-GB" sz="1000" dirty="0" err="1" smtClean="0">
                          <a:effectLst/>
                          <a:latin typeface="Arial"/>
                          <a:ea typeface="Times New Roman"/>
                        </a:rPr>
                        <a:t>Practicals</a:t>
                      </a:r>
                      <a:r>
                        <a:rPr lang="en-GB" sz="1000" smtClean="0">
                          <a:effectLst/>
                          <a:latin typeface="Arial"/>
                          <a:ea typeface="Times New Roman"/>
                        </a:rPr>
                        <a:t>  - Training</a:t>
                      </a:r>
                      <a:endParaRPr lang="en-GB" sz="1100" dirty="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Research Talk</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 </a:t>
                      </a:r>
                      <a:endParaRPr lang="en-GB" sz="1100">
                        <a:effectLst/>
                        <a:latin typeface="Arial"/>
                        <a:ea typeface="Times New Roman"/>
                      </a:endParaRPr>
                    </a:p>
                  </a:txBody>
                  <a:tcPr marL="68570" marR="68570" marT="0" marB="0"/>
                </a:tc>
                <a:extLst>
                  <a:ext uri="{0D108BD9-81ED-4DB2-BD59-A6C34878D82A}">
                    <a16:rowId xmlns:a16="http://schemas.microsoft.com/office/drawing/2014/main" val="10001"/>
                  </a:ext>
                </a:extLst>
              </a:tr>
              <a:tr h="907447">
                <a:tc>
                  <a:txBody>
                    <a:bodyPr/>
                    <a:lstStyle/>
                    <a:p>
                      <a:pPr algn="just">
                        <a:lnSpc>
                          <a:spcPct val="150000"/>
                        </a:lnSpc>
                        <a:spcAft>
                          <a:spcPts val="0"/>
                        </a:spcAft>
                      </a:pPr>
                      <a:r>
                        <a:rPr lang="en-GB" sz="1000">
                          <a:effectLst/>
                        </a:rPr>
                        <a:t> </a:t>
                      </a:r>
                      <a:endParaRPr lang="en-GB" sz="1100">
                        <a:effectLst/>
                      </a:endParaRPr>
                    </a:p>
                    <a:p>
                      <a:pPr algn="just">
                        <a:lnSpc>
                          <a:spcPct val="150000"/>
                        </a:lnSpc>
                        <a:spcAft>
                          <a:spcPts val="0"/>
                        </a:spcAft>
                      </a:pPr>
                      <a:r>
                        <a:rPr lang="en-GB" sz="1000">
                          <a:effectLst/>
                        </a:rPr>
                        <a:t>Research Skills</a:t>
                      </a:r>
                      <a:endParaRPr lang="en-GB" sz="1100">
                        <a:effectLst/>
                      </a:endParaRPr>
                    </a:p>
                    <a:p>
                      <a:pPr algn="just">
                        <a:lnSpc>
                          <a:spcPct val="150000"/>
                        </a:lnSpc>
                        <a:spcAft>
                          <a:spcPts val="0"/>
                        </a:spcAft>
                      </a:pPr>
                      <a:r>
                        <a:rPr lang="en-GB" sz="1000">
                          <a:effectLst/>
                        </a:rPr>
                        <a:t> </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dirty="0">
                          <a:effectLst/>
                        </a:rPr>
                        <a:t>Safety Induction Talk</a:t>
                      </a:r>
                      <a:endParaRPr lang="en-GB" sz="1100" dirty="0">
                        <a:effectLst/>
                      </a:endParaRPr>
                    </a:p>
                    <a:p>
                      <a:pPr algn="just">
                        <a:lnSpc>
                          <a:spcPct val="150000"/>
                        </a:lnSpc>
                        <a:spcAft>
                          <a:spcPts val="0"/>
                        </a:spcAft>
                      </a:pPr>
                      <a:r>
                        <a:rPr lang="en-GB" sz="1000" dirty="0" smtClean="0">
                          <a:effectLst/>
                        </a:rPr>
                        <a:t>Colloquia</a:t>
                      </a:r>
                    </a:p>
                    <a:p>
                      <a:pPr algn="just">
                        <a:lnSpc>
                          <a:spcPct val="150000"/>
                        </a:lnSpc>
                        <a:spcAft>
                          <a:spcPts val="0"/>
                        </a:spcAft>
                      </a:pPr>
                      <a:r>
                        <a:rPr lang="en-GB" sz="1000" dirty="0" smtClean="0">
                          <a:effectLst/>
                          <a:latin typeface="Arial"/>
                          <a:ea typeface="Times New Roman"/>
                        </a:rPr>
                        <a:t>Brief</a:t>
                      </a:r>
                      <a:r>
                        <a:rPr lang="en-GB" sz="1000" baseline="0" dirty="0" smtClean="0">
                          <a:effectLst/>
                          <a:latin typeface="Arial"/>
                          <a:ea typeface="Times New Roman"/>
                        </a:rPr>
                        <a:t> presentation during</a:t>
                      </a:r>
                    </a:p>
                    <a:p>
                      <a:pPr algn="just">
                        <a:lnSpc>
                          <a:spcPct val="100000"/>
                        </a:lnSpc>
                        <a:spcAft>
                          <a:spcPts val="0"/>
                        </a:spcAft>
                      </a:pPr>
                      <a:r>
                        <a:rPr lang="en-GB" sz="1000" baseline="0" dirty="0" smtClean="0">
                          <a:effectLst/>
                          <a:latin typeface="Arial"/>
                          <a:ea typeface="Times New Roman"/>
                        </a:rPr>
                        <a:t>‘Transfer of Status’ interview</a:t>
                      </a:r>
                    </a:p>
                    <a:p>
                      <a:pPr algn="just">
                        <a:lnSpc>
                          <a:spcPct val="100000"/>
                        </a:lnSpc>
                        <a:spcAft>
                          <a:spcPts val="0"/>
                        </a:spcAft>
                      </a:pPr>
                      <a:endParaRPr lang="en-GB" sz="1000" baseline="0" dirty="0" smtClean="0">
                        <a:effectLst/>
                        <a:latin typeface="Arial"/>
                        <a:ea typeface="Times New Roman"/>
                      </a:endParaRPr>
                    </a:p>
                    <a:p>
                      <a:pPr algn="just">
                        <a:lnSpc>
                          <a:spcPct val="100000"/>
                        </a:lnSpc>
                        <a:spcAft>
                          <a:spcPts val="0"/>
                        </a:spcAft>
                      </a:pPr>
                      <a:r>
                        <a:rPr lang="en-GB" sz="1000" baseline="0" dirty="0" smtClean="0">
                          <a:effectLst/>
                          <a:latin typeface="Arial"/>
                          <a:ea typeface="Times New Roman"/>
                        </a:rPr>
                        <a:t>Research Integrity Training</a:t>
                      </a:r>
                      <a:endParaRPr lang="en-GB" sz="1100" dirty="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 </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Poster Presentation</a:t>
                      </a:r>
                      <a:endParaRPr lang="en-GB" sz="1100">
                        <a:effectLst/>
                        <a:latin typeface="Arial"/>
                        <a:ea typeface="Times New Roman"/>
                      </a:endParaRPr>
                    </a:p>
                  </a:txBody>
                  <a:tcPr marL="68570" marR="68570" marT="0" marB="0"/>
                </a:tc>
                <a:extLst>
                  <a:ext uri="{0D108BD9-81ED-4DB2-BD59-A6C34878D82A}">
                    <a16:rowId xmlns:a16="http://schemas.microsoft.com/office/drawing/2014/main" val="10002"/>
                  </a:ext>
                </a:extLst>
              </a:tr>
              <a:tr h="907447">
                <a:tc>
                  <a:txBody>
                    <a:bodyPr/>
                    <a:lstStyle/>
                    <a:p>
                      <a:pPr algn="just">
                        <a:lnSpc>
                          <a:spcPct val="150000"/>
                        </a:lnSpc>
                        <a:spcAft>
                          <a:spcPts val="0"/>
                        </a:spcAft>
                      </a:pPr>
                      <a:r>
                        <a:rPr lang="en-GB" sz="1000">
                          <a:effectLst/>
                        </a:rPr>
                        <a:t> </a:t>
                      </a:r>
                      <a:endParaRPr lang="en-GB" sz="1100">
                        <a:effectLst/>
                      </a:endParaRPr>
                    </a:p>
                    <a:p>
                      <a:pPr algn="just">
                        <a:lnSpc>
                          <a:spcPct val="150000"/>
                        </a:lnSpc>
                        <a:spcAft>
                          <a:spcPts val="0"/>
                        </a:spcAft>
                      </a:pPr>
                      <a:r>
                        <a:rPr lang="en-GB" sz="1000">
                          <a:effectLst/>
                        </a:rPr>
                        <a:t>Academic Skills</a:t>
                      </a:r>
                      <a:endParaRPr lang="en-GB" sz="1100">
                        <a:effectLst/>
                      </a:endParaRPr>
                    </a:p>
                    <a:p>
                      <a:pPr algn="just">
                        <a:lnSpc>
                          <a:spcPct val="150000"/>
                        </a:lnSpc>
                        <a:spcAft>
                          <a:spcPts val="0"/>
                        </a:spcAft>
                      </a:pPr>
                      <a:r>
                        <a:rPr lang="en-GB" sz="1000">
                          <a:effectLst/>
                        </a:rPr>
                        <a:t> </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dirty="0">
                          <a:effectLst/>
                        </a:rPr>
                        <a:t>Two assessed lecture </a:t>
                      </a:r>
                      <a:r>
                        <a:rPr lang="en-GB" sz="1000" dirty="0" smtClean="0">
                          <a:effectLst/>
                        </a:rPr>
                        <a:t>courses</a:t>
                      </a:r>
                    </a:p>
                    <a:p>
                      <a:pPr algn="just">
                        <a:lnSpc>
                          <a:spcPct val="150000"/>
                        </a:lnSpc>
                        <a:spcAft>
                          <a:spcPts val="0"/>
                        </a:spcAft>
                      </a:pPr>
                      <a:r>
                        <a:rPr lang="en-GB" sz="1000" dirty="0" smtClean="0">
                          <a:effectLst/>
                          <a:latin typeface="Arial"/>
                          <a:ea typeface="Times New Roman"/>
                        </a:rPr>
                        <a:t>Literature Review</a:t>
                      </a:r>
                      <a:endParaRPr lang="en-GB" sz="1100" dirty="0">
                        <a:effectLst/>
                        <a:latin typeface="Arial"/>
                        <a:ea typeface="Times New Roman"/>
                      </a:endParaRPr>
                    </a:p>
                  </a:txBody>
                  <a:tcPr marL="68570" marR="68570" marT="0" marB="0"/>
                </a:tc>
                <a:tc>
                  <a:txBody>
                    <a:bodyPr/>
                    <a:lstStyle/>
                    <a:p>
                      <a:pPr algn="just">
                        <a:lnSpc>
                          <a:spcPct val="150000"/>
                        </a:lnSpc>
                        <a:spcAft>
                          <a:spcPts val="0"/>
                        </a:spcAft>
                      </a:pPr>
                      <a:r>
                        <a:rPr lang="en-GB" sz="1000">
                          <a:effectLst/>
                        </a:rPr>
                        <a:t> </a:t>
                      </a:r>
                      <a:endParaRPr lang="en-GB" sz="1100">
                        <a:effectLst/>
                        <a:latin typeface="Arial"/>
                        <a:ea typeface="Times New Roman"/>
                      </a:endParaRPr>
                    </a:p>
                  </a:txBody>
                  <a:tcPr marL="68570" marR="68570" marT="0" marB="0"/>
                </a:tc>
                <a:tc>
                  <a:txBody>
                    <a:bodyPr/>
                    <a:lstStyle/>
                    <a:p>
                      <a:pPr algn="just">
                        <a:lnSpc>
                          <a:spcPct val="150000"/>
                        </a:lnSpc>
                        <a:spcAft>
                          <a:spcPts val="0"/>
                        </a:spcAft>
                      </a:pPr>
                      <a:r>
                        <a:rPr lang="en-GB" sz="1000" dirty="0">
                          <a:effectLst/>
                        </a:rPr>
                        <a:t> </a:t>
                      </a:r>
                      <a:endParaRPr lang="en-GB" sz="1100" dirty="0">
                        <a:effectLst/>
                        <a:latin typeface="Arial"/>
                        <a:ea typeface="Times New Roman"/>
                      </a:endParaRPr>
                    </a:p>
                  </a:txBody>
                  <a:tcPr marL="68570" marR="68570" marT="0" marB="0"/>
                </a:tc>
                <a:extLst>
                  <a:ext uri="{0D108BD9-81ED-4DB2-BD59-A6C34878D82A}">
                    <a16:rowId xmlns:a16="http://schemas.microsoft.com/office/drawing/2014/main" val="10003"/>
                  </a:ext>
                </a:extLst>
              </a:tr>
            </a:tbl>
          </a:graphicData>
        </a:graphic>
      </p:graphicFrame>
      <p:cxnSp>
        <p:nvCxnSpPr>
          <p:cNvPr id="14367" name="Straight Arrow Connector 6"/>
          <p:cNvCxnSpPr>
            <a:cxnSpLocks noChangeShapeType="1"/>
          </p:cNvCxnSpPr>
          <p:nvPr/>
        </p:nvCxnSpPr>
        <p:spPr bwMode="auto">
          <a:xfrm>
            <a:off x="488950" y="1341438"/>
            <a:ext cx="2160588" cy="136683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p:txBody>
          <a:bodyPr/>
          <a:lstStyle/>
          <a:p>
            <a:r>
              <a:rPr lang="en-GB" altLang="en-GB" smtClean="0">
                <a:latin typeface="Helvetica" panose="020B0604020202020204" pitchFamily="34" charset="0"/>
              </a:rPr>
              <a:t>Broadening elements</a:t>
            </a:r>
          </a:p>
        </p:txBody>
      </p:sp>
      <p:sp>
        <p:nvSpPr>
          <p:cNvPr id="16387" name="Rectangle 5"/>
          <p:cNvSpPr>
            <a:spLocks noGrp="1" noChangeArrowheads="1"/>
          </p:cNvSpPr>
          <p:nvPr>
            <p:ph type="body" idx="1"/>
          </p:nvPr>
        </p:nvSpPr>
        <p:spPr/>
        <p:txBody>
          <a:bodyPr/>
          <a:lstStyle/>
          <a:p>
            <a:pPr>
              <a:lnSpc>
                <a:spcPct val="90000"/>
              </a:lnSpc>
            </a:pPr>
            <a:r>
              <a:rPr lang="en-GB" altLang="en-GB" sz="2000" b="1" dirty="0" smtClean="0"/>
              <a:t>DPhil &amp; MSc Examiners’ Rubric:</a:t>
            </a:r>
          </a:p>
          <a:p>
            <a:pPr lvl="1">
              <a:lnSpc>
                <a:spcPct val="90000"/>
              </a:lnSpc>
            </a:pPr>
            <a:r>
              <a:rPr lang="en-GB" altLang="en-GB" sz="2000" dirty="0"/>
              <a:t>to satisfy themselves that candidates </a:t>
            </a:r>
            <a:r>
              <a:rPr lang="en-GB" altLang="en-GB" sz="2000" dirty="0" smtClean="0"/>
              <a:t>possess a </a:t>
            </a:r>
            <a:r>
              <a:rPr lang="en-GB" altLang="en-GB" sz="2000" dirty="0"/>
              <a:t>good general knowledge of the particular field of learning within which the subject of the thesis </a:t>
            </a:r>
            <a:r>
              <a:rPr lang="en-GB" altLang="en-GB" sz="2000" dirty="0" smtClean="0"/>
              <a:t>falls </a:t>
            </a:r>
          </a:p>
          <a:p>
            <a:pPr marL="0" indent="0">
              <a:lnSpc>
                <a:spcPct val="90000"/>
              </a:lnSpc>
              <a:buNone/>
            </a:pPr>
            <a:r>
              <a:rPr lang="en-GB" altLang="en-GB" sz="2000" b="1" u="sng" dirty="0" smtClean="0"/>
              <a:t>Hence</a:t>
            </a:r>
          </a:p>
          <a:p>
            <a:pPr marL="857250" lvl="2" indent="0">
              <a:lnSpc>
                <a:spcPct val="90000"/>
              </a:lnSpc>
              <a:buNone/>
            </a:pPr>
            <a:r>
              <a:rPr lang="en-GB" altLang="en-GB" b="1" dirty="0" smtClean="0"/>
              <a:t>Requirement to attend 7 colloquia</a:t>
            </a:r>
          </a:p>
          <a:p>
            <a:pPr marL="857250" lvl="2" indent="0">
              <a:lnSpc>
                <a:spcPct val="90000"/>
              </a:lnSpc>
              <a:buNone/>
            </a:pPr>
            <a:r>
              <a:rPr lang="en-GB" altLang="en-GB" b="1" dirty="0" smtClean="0"/>
              <a:t>Requirement to pass 2 assessed courses</a:t>
            </a:r>
            <a:r>
              <a:rPr lang="en-GB" altLang="en-GB" dirty="0" smtClean="0"/>
              <a:t>:</a:t>
            </a:r>
          </a:p>
          <a:p>
            <a:pPr lvl="1">
              <a:lnSpc>
                <a:spcPct val="90000"/>
              </a:lnSpc>
            </a:pPr>
            <a:r>
              <a:rPr lang="en-GB" altLang="en-GB" sz="2000" dirty="0" smtClean="0"/>
              <a:t>one of which must be ‘broadening’ not ‘deepening’</a:t>
            </a:r>
          </a:p>
          <a:p>
            <a:pPr lvl="1">
              <a:lnSpc>
                <a:spcPct val="90000"/>
              </a:lnSpc>
            </a:pPr>
            <a:r>
              <a:rPr lang="en-GB" altLang="en-GB" sz="2000" dirty="0" smtClean="0"/>
              <a:t>assessment by written work and sometimes classes/tutorials</a:t>
            </a:r>
          </a:p>
          <a:p>
            <a:pPr>
              <a:lnSpc>
                <a:spcPct val="90000"/>
              </a:lnSpc>
            </a:pPr>
            <a:r>
              <a:rPr lang="en-GB" altLang="en-GB" sz="2000" b="1" dirty="0" smtClean="0"/>
              <a:t>Look at ‘Postgraduate Lecture Synopses’ handbook</a:t>
            </a:r>
          </a:p>
          <a:p>
            <a:pPr lvl="1">
              <a:lnSpc>
                <a:spcPct val="90000"/>
              </a:lnSpc>
            </a:pPr>
            <a:r>
              <a:rPr lang="en-GB" altLang="en-GB" sz="2000" dirty="0" smtClean="0"/>
              <a:t>PG level teaching in Department (includes Y3 UG </a:t>
            </a:r>
            <a:r>
              <a:rPr lang="en-GB" altLang="en-GB" sz="2000" dirty="0" err="1" smtClean="0"/>
              <a:t>M.Eng</a:t>
            </a:r>
            <a:r>
              <a:rPr lang="en-GB" altLang="en-GB" sz="2000" dirty="0" smtClean="0"/>
              <a:t> Options)</a:t>
            </a:r>
          </a:p>
          <a:p>
            <a:pPr marL="457200" lvl="1" indent="0">
              <a:lnSpc>
                <a:spcPct val="90000"/>
              </a:lnSpc>
              <a:buNone/>
            </a:pPr>
            <a:r>
              <a:rPr lang="en-GB" altLang="en-GB" sz="2000" dirty="0" smtClean="0"/>
              <a:t>		</a:t>
            </a:r>
            <a:r>
              <a:rPr lang="en-GB" altLang="en-GB" sz="2000" dirty="0" smtClean="0">
                <a:solidFill>
                  <a:srgbClr val="FF0000"/>
                </a:solidFill>
              </a:rPr>
              <a:t>some lecture courses start in week 1 MT</a:t>
            </a:r>
          </a:p>
          <a:p>
            <a:pPr lvl="1">
              <a:lnSpc>
                <a:spcPct val="90000"/>
              </a:lnSpc>
            </a:pPr>
            <a:r>
              <a:rPr lang="en-GB" altLang="en-GB" sz="2000" dirty="0" smtClean="0"/>
              <a:t>UG-level teaching in Department (for graduates of other subjects)</a:t>
            </a:r>
          </a:p>
          <a:p>
            <a:pPr lvl="1">
              <a:lnSpc>
                <a:spcPct val="90000"/>
              </a:lnSpc>
            </a:pPr>
            <a:r>
              <a:rPr lang="en-GB" altLang="en-GB" sz="2000" dirty="0" smtClean="0"/>
              <a:t>interdisciplinary assessed courses (see MPLS </a:t>
            </a:r>
            <a:r>
              <a:rPr lang="en-GB" altLang="en-GB" sz="2000" dirty="0" err="1" smtClean="0"/>
              <a:t>Dept</a:t>
            </a:r>
            <a:r>
              <a:rPr lang="en-GB" altLang="en-GB" sz="2000" dirty="0" smtClean="0"/>
              <a:t> Websites)</a:t>
            </a:r>
          </a:p>
          <a:p>
            <a:pPr lvl="1">
              <a:lnSpc>
                <a:spcPct val="90000"/>
              </a:lnSpc>
              <a:buFontTx/>
              <a:buNone/>
            </a:pPr>
            <a:r>
              <a:rPr lang="en-GB" altLang="en-GB" sz="2000" dirty="0" smtClean="0"/>
              <a:t>			</a:t>
            </a:r>
            <a:r>
              <a:rPr lang="en-GB" altLang="en-GB" sz="2000" dirty="0" smtClean="0">
                <a:solidFill>
                  <a:srgbClr val="FF0000"/>
                </a:solidFill>
              </a:rPr>
              <a:t>check choices with supervisor/DGS </a:t>
            </a:r>
            <a:r>
              <a:rPr lang="en-GB" altLang="en-GB" sz="2000" b="1" dirty="0" smtClean="0">
                <a:solidFill>
                  <a:srgbClr val="FF0000"/>
                </a:solidFill>
              </a:rPr>
              <a:t>in advance</a:t>
            </a:r>
            <a:endParaRPr lang="en-GB" altLang="en-GB" sz="2000" dirty="0" smtClean="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altLang="en-US" smtClean="0"/>
              <a:t>Transfer of Status Examination</a:t>
            </a:r>
          </a:p>
        </p:txBody>
      </p:sp>
      <p:sp>
        <p:nvSpPr>
          <p:cNvPr id="3" name="Content Placeholder 2"/>
          <p:cNvSpPr>
            <a:spLocks noGrp="1"/>
          </p:cNvSpPr>
          <p:nvPr>
            <p:ph idx="1"/>
          </p:nvPr>
        </p:nvSpPr>
        <p:spPr/>
        <p:txBody>
          <a:bodyPr/>
          <a:lstStyle/>
          <a:p>
            <a:pPr>
              <a:defRPr/>
            </a:pPr>
            <a:endParaRPr lang="en-GB" altLang="en-GB" dirty="0"/>
          </a:p>
          <a:p>
            <a:pPr>
              <a:defRPr/>
            </a:pPr>
            <a:r>
              <a:rPr lang="en-GB" altLang="en-GB" dirty="0" smtClean="0"/>
              <a:t>Normally conducted in mid-September to early-October 2025 by two assessors [not your Supervisor(s), </a:t>
            </a:r>
            <a:r>
              <a:rPr lang="en-GB" altLang="en-GB" dirty="0" err="1" smtClean="0"/>
              <a:t>Dept</a:t>
            </a:r>
            <a:r>
              <a:rPr lang="en-GB" altLang="en-GB" dirty="0" smtClean="0"/>
              <a:t> Advisor or College Advisor]</a:t>
            </a:r>
          </a:p>
          <a:p>
            <a:pPr lvl="1">
              <a:lnSpc>
                <a:spcPct val="90000"/>
              </a:lnSpc>
              <a:defRPr/>
            </a:pPr>
            <a:endParaRPr lang="en-GB" altLang="en-GB" dirty="0" smtClean="0"/>
          </a:p>
          <a:p>
            <a:pPr>
              <a:defRPr/>
            </a:pPr>
            <a:r>
              <a:rPr lang="en-GB" dirty="0" smtClean="0"/>
              <a:t>Details provided in 2024/25 Materials Graduate Student Handbook</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p:txBody>
          <a:bodyPr/>
          <a:lstStyle/>
          <a:p>
            <a:r>
              <a:rPr lang="en-GB" altLang="en-GB" sz="3200" dirty="0" smtClean="0">
                <a:latin typeface="Helvetica" panose="020B0604020202020204" pitchFamily="34" charset="0"/>
              </a:rPr>
              <a:t>Transfer from PRS to D.Phil./M.Sc. Status</a:t>
            </a:r>
          </a:p>
        </p:txBody>
      </p:sp>
      <p:sp>
        <p:nvSpPr>
          <p:cNvPr id="15363" name="Rectangle 5"/>
          <p:cNvSpPr>
            <a:spLocks noGrp="1" noChangeArrowheads="1"/>
          </p:cNvSpPr>
          <p:nvPr>
            <p:ph type="body" idx="1"/>
          </p:nvPr>
        </p:nvSpPr>
        <p:spPr>
          <a:xfrm>
            <a:off x="776288" y="1052513"/>
            <a:ext cx="8382000" cy="4806950"/>
          </a:xfrm>
        </p:spPr>
        <p:txBody>
          <a:bodyPr/>
          <a:lstStyle/>
          <a:p>
            <a:r>
              <a:rPr lang="en-GB" altLang="en-GB" dirty="0" smtClean="0"/>
              <a:t>Four threshold requirements for transfer</a:t>
            </a:r>
          </a:p>
          <a:p>
            <a:pPr lvl="1"/>
            <a:r>
              <a:rPr lang="en-GB" altLang="en-GB" dirty="0" smtClean="0"/>
              <a:t>Passes in two assessed courses</a:t>
            </a:r>
          </a:p>
          <a:p>
            <a:pPr lvl="1"/>
            <a:r>
              <a:rPr lang="en-GB" altLang="en-GB" dirty="0" smtClean="0"/>
              <a:t>Attend at least seven MT &amp; HT colloquia</a:t>
            </a:r>
          </a:p>
          <a:p>
            <a:pPr lvl="1"/>
            <a:r>
              <a:rPr lang="en-GB" altLang="en-GB" dirty="0" smtClean="0"/>
              <a:t>Submission of Literature Review</a:t>
            </a:r>
          </a:p>
          <a:p>
            <a:pPr lvl="1"/>
            <a:r>
              <a:rPr lang="en-GB" altLang="en-GB" dirty="0" smtClean="0"/>
              <a:t>Completion of on-line Research Integrity course</a:t>
            </a:r>
          </a:p>
          <a:p>
            <a:r>
              <a:rPr lang="en-GB" altLang="en-GB" dirty="0" smtClean="0"/>
              <a:t>Informal meeting with Lead Assessor (early TT)</a:t>
            </a:r>
          </a:p>
          <a:p>
            <a:r>
              <a:rPr lang="en-GB" altLang="en-GB" dirty="0"/>
              <a:t>Apply for Transfer of Status (form </a:t>
            </a:r>
            <a:r>
              <a:rPr lang="en-GB" altLang="en-GB" dirty="0" smtClean="0"/>
              <a:t>GSO.2.MPLS)</a:t>
            </a:r>
            <a:endParaRPr lang="en-GB" altLang="en-GB" dirty="0"/>
          </a:p>
          <a:p>
            <a:pPr lvl="1"/>
            <a:r>
              <a:rPr lang="en-GB" altLang="en-GB" dirty="0" smtClean="0"/>
              <a:t>Normally by 31</a:t>
            </a:r>
            <a:r>
              <a:rPr lang="en-GB" altLang="en-GB" baseline="30000" dirty="0" smtClean="0"/>
              <a:t>st</a:t>
            </a:r>
            <a:r>
              <a:rPr lang="en-GB" altLang="en-GB" dirty="0" smtClean="0"/>
              <a:t> July 2025</a:t>
            </a:r>
          </a:p>
          <a:p>
            <a:pPr lvl="1"/>
            <a:r>
              <a:rPr lang="en-GB" altLang="en-GB" dirty="0" smtClean="0"/>
              <a:t>Form includes comments by your supervisor on your progress </a:t>
            </a:r>
          </a:p>
          <a:p>
            <a:pPr lvl="1"/>
            <a:r>
              <a:rPr lang="en-GB" altLang="en-GB" dirty="0" smtClean="0"/>
              <a:t>Form includes a summary of skills training attended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p:txBody>
          <a:bodyPr/>
          <a:lstStyle/>
          <a:p>
            <a:r>
              <a:rPr lang="en-GB" altLang="en-GB" smtClean="0">
                <a:latin typeface="Helvetica" panose="020B0604020202020204" pitchFamily="34" charset="0"/>
              </a:rPr>
              <a:t>Literature review</a:t>
            </a:r>
          </a:p>
        </p:txBody>
      </p:sp>
      <p:sp>
        <p:nvSpPr>
          <p:cNvPr id="18435" name="Rectangle 5"/>
          <p:cNvSpPr>
            <a:spLocks noGrp="1" noChangeArrowheads="1"/>
          </p:cNvSpPr>
          <p:nvPr>
            <p:ph type="body" idx="1"/>
          </p:nvPr>
        </p:nvSpPr>
        <p:spPr/>
        <p:txBody>
          <a:bodyPr/>
          <a:lstStyle/>
          <a:p>
            <a:pPr>
              <a:lnSpc>
                <a:spcPct val="90000"/>
              </a:lnSpc>
            </a:pPr>
            <a:r>
              <a:rPr lang="en-GB" altLang="en-GB" dirty="0" smtClean="0"/>
              <a:t>5,000 - 6,000 word survey of your research field</a:t>
            </a:r>
          </a:p>
          <a:p>
            <a:pPr>
              <a:lnSpc>
                <a:spcPct val="90000"/>
              </a:lnSpc>
            </a:pPr>
            <a:r>
              <a:rPr lang="en-GB" altLang="en-GB" dirty="0" smtClean="0"/>
              <a:t>Aim: to familiarise yourself with the topic area</a:t>
            </a:r>
          </a:p>
          <a:p>
            <a:pPr>
              <a:lnSpc>
                <a:spcPct val="90000"/>
              </a:lnSpc>
            </a:pPr>
            <a:r>
              <a:rPr lang="en-GB" altLang="en-GB" dirty="0" smtClean="0"/>
              <a:t>Feedback from a member of staff:</a:t>
            </a:r>
          </a:p>
          <a:p>
            <a:pPr lvl="1">
              <a:lnSpc>
                <a:spcPct val="90000"/>
              </a:lnSpc>
            </a:pPr>
            <a:r>
              <a:rPr lang="en-GB" altLang="en-GB" dirty="0" smtClean="0"/>
              <a:t> overall standard </a:t>
            </a:r>
            <a:r>
              <a:rPr lang="en-GB" altLang="en-GB" dirty="0"/>
              <a:t>and breadth of </a:t>
            </a:r>
            <a:r>
              <a:rPr lang="en-GB" altLang="en-GB" dirty="0" smtClean="0"/>
              <a:t>coverage </a:t>
            </a:r>
          </a:p>
          <a:p>
            <a:pPr lvl="1">
              <a:lnSpc>
                <a:spcPct val="90000"/>
              </a:lnSpc>
            </a:pPr>
            <a:r>
              <a:rPr lang="en-GB" altLang="en-GB" dirty="0" smtClean="0"/>
              <a:t> style </a:t>
            </a:r>
            <a:r>
              <a:rPr lang="en-GB" altLang="en-GB" dirty="0"/>
              <a:t>&amp; presentation</a:t>
            </a:r>
          </a:p>
          <a:p>
            <a:pPr lvl="1">
              <a:lnSpc>
                <a:spcPct val="90000"/>
              </a:lnSpc>
            </a:pPr>
            <a:r>
              <a:rPr lang="en-GB" altLang="en-GB" dirty="0" smtClean="0"/>
              <a:t> critical judgement shown</a:t>
            </a:r>
          </a:p>
          <a:p>
            <a:pPr>
              <a:lnSpc>
                <a:spcPct val="90000"/>
              </a:lnSpc>
            </a:pPr>
            <a:r>
              <a:rPr lang="en-GB" altLang="en-GB" dirty="0" smtClean="0"/>
              <a:t>Submit to the ‘Materials: PGR Progression’ site by Fri Week 8 TT 2025 (via CANVAS)</a:t>
            </a:r>
          </a:p>
          <a:p>
            <a:pPr>
              <a:lnSpc>
                <a:spcPct val="90000"/>
              </a:lnSpc>
            </a:pPr>
            <a:r>
              <a:rPr lang="en-GB" altLang="en-GB" dirty="0" smtClean="0"/>
              <a:t>Taken into account for Transfer of Status Exam</a:t>
            </a:r>
          </a:p>
          <a:p>
            <a:pPr>
              <a:lnSpc>
                <a:spcPct val="90000"/>
              </a:lnSpc>
            </a:pPr>
            <a:r>
              <a:rPr lang="en-GB" altLang="en-GB" dirty="0" smtClean="0"/>
              <a:t>IoM</a:t>
            </a:r>
            <a:r>
              <a:rPr lang="en-GB" altLang="en-GB" b="1" baseline="30000" dirty="0" smtClean="0"/>
              <a:t>3</a:t>
            </a:r>
            <a:r>
              <a:rPr lang="en-GB" altLang="en-GB" dirty="0" smtClean="0"/>
              <a:t> prize offered for best Materials Literature Review from graduate students studying in UK</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p:txBody>
          <a:bodyPr/>
          <a:lstStyle/>
          <a:p>
            <a:r>
              <a:rPr lang="en-GB" altLang="en-GB" dirty="0" smtClean="0">
                <a:latin typeface="Helvetica" panose="020B0604020202020204" pitchFamily="34" charset="0"/>
              </a:rPr>
              <a:t>Transfer of Status Examination</a:t>
            </a:r>
          </a:p>
        </p:txBody>
      </p:sp>
      <p:sp>
        <p:nvSpPr>
          <p:cNvPr id="17411" name="Rectangle 5"/>
          <p:cNvSpPr>
            <a:spLocks noGrp="1" noChangeArrowheads="1"/>
          </p:cNvSpPr>
          <p:nvPr>
            <p:ph type="body" idx="1"/>
          </p:nvPr>
        </p:nvSpPr>
        <p:spPr>
          <a:xfrm>
            <a:off x="776288" y="1125538"/>
            <a:ext cx="8382000" cy="4686300"/>
          </a:xfrm>
        </p:spPr>
        <p:txBody>
          <a:bodyPr/>
          <a:lstStyle/>
          <a:p>
            <a:pPr>
              <a:lnSpc>
                <a:spcPct val="90000"/>
              </a:lnSpc>
            </a:pPr>
            <a:r>
              <a:rPr lang="en-GB" altLang="en-GB" dirty="0" smtClean="0"/>
              <a:t>Written Submission</a:t>
            </a:r>
          </a:p>
          <a:p>
            <a:pPr lvl="1">
              <a:lnSpc>
                <a:spcPct val="90000"/>
              </a:lnSpc>
            </a:pPr>
            <a:r>
              <a:rPr lang="en-GB" altLang="en-GB" dirty="0" smtClean="0"/>
              <a:t>2,500 words on progress during first year</a:t>
            </a:r>
          </a:p>
          <a:p>
            <a:pPr lvl="1">
              <a:lnSpc>
                <a:spcPct val="90000"/>
              </a:lnSpc>
            </a:pPr>
            <a:r>
              <a:rPr lang="en-GB" altLang="en-GB" dirty="0" smtClean="0"/>
              <a:t>project timetable for completion (2, 3, 3</a:t>
            </a:r>
            <a:r>
              <a:rPr lang="en-US" altLang="en-GB" dirty="0" smtClean="0"/>
              <a:t>½</a:t>
            </a:r>
            <a:r>
              <a:rPr lang="en-GB" altLang="en-GB" dirty="0" smtClean="0"/>
              <a:t> or 4 years)</a:t>
            </a:r>
          </a:p>
          <a:p>
            <a:pPr lvl="1">
              <a:lnSpc>
                <a:spcPct val="90000"/>
              </a:lnSpc>
            </a:pPr>
            <a:r>
              <a:rPr lang="en-GB" altLang="en-GB" dirty="0" smtClean="0"/>
              <a:t>When prompted, upload to your on-line GSO.2 application</a:t>
            </a:r>
          </a:p>
          <a:p>
            <a:pPr lvl="1">
              <a:lnSpc>
                <a:spcPct val="90000"/>
              </a:lnSpc>
            </a:pPr>
            <a:r>
              <a:rPr lang="en-GB" altLang="en-GB" b="1" dirty="0" smtClean="0">
                <a:solidFill>
                  <a:srgbClr val="FF0000"/>
                </a:solidFill>
              </a:rPr>
              <a:t>Warning:</a:t>
            </a:r>
            <a:r>
              <a:rPr lang="en-GB" altLang="en-GB" dirty="0" smtClean="0">
                <a:solidFill>
                  <a:srgbClr val="FF0000"/>
                </a:solidFill>
              </a:rPr>
              <a:t> see section 21 of handbook, on plagiarism</a:t>
            </a:r>
          </a:p>
          <a:p>
            <a:pPr>
              <a:lnSpc>
                <a:spcPct val="90000"/>
              </a:lnSpc>
            </a:pPr>
            <a:r>
              <a:rPr lang="en-GB" altLang="en-GB" dirty="0" smtClean="0"/>
              <a:t>Interview</a:t>
            </a:r>
          </a:p>
          <a:p>
            <a:pPr lvl="1">
              <a:lnSpc>
                <a:spcPct val="90000"/>
              </a:lnSpc>
            </a:pPr>
            <a:r>
              <a:rPr lang="en-GB" altLang="en-GB" dirty="0" smtClean="0"/>
              <a:t>5 minute presentation (using </a:t>
            </a:r>
            <a:r>
              <a:rPr lang="en-GB" altLang="en-GB" dirty="0" err="1" smtClean="0"/>
              <a:t>visualiser</a:t>
            </a:r>
            <a:r>
              <a:rPr lang="en-GB" altLang="en-GB" dirty="0" smtClean="0"/>
              <a:t>)</a:t>
            </a:r>
          </a:p>
          <a:p>
            <a:pPr lvl="1">
              <a:lnSpc>
                <a:spcPct val="90000"/>
              </a:lnSpc>
            </a:pPr>
            <a:r>
              <a:rPr lang="en-GB" altLang="en-GB" dirty="0" smtClean="0"/>
              <a:t>10-25 minutes questions &amp; discussion (and advice)</a:t>
            </a:r>
          </a:p>
          <a:p>
            <a:pPr lvl="1">
              <a:lnSpc>
                <a:spcPct val="90000"/>
              </a:lnSpc>
            </a:pPr>
            <a:r>
              <a:rPr lang="en-GB" altLang="en-GB" dirty="0" smtClean="0">
                <a:solidFill>
                  <a:srgbClr val="FF0000"/>
                </a:solidFill>
              </a:rPr>
              <a:t>Mid-September to Early October 2025</a:t>
            </a:r>
          </a:p>
          <a:p>
            <a:pPr lvl="1">
              <a:lnSpc>
                <a:spcPct val="90000"/>
              </a:lnSpc>
            </a:pPr>
            <a:r>
              <a:rPr lang="en-GB" altLang="en-GB" dirty="0" smtClean="0"/>
              <a:t>Feedback</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type="title"/>
          </p:nvPr>
        </p:nvSpPr>
        <p:spPr/>
        <p:txBody>
          <a:bodyPr/>
          <a:lstStyle/>
          <a:p>
            <a:r>
              <a:rPr lang="en-GB" altLang="en-GB" smtClean="0">
                <a:latin typeface="Helvetica" panose="020B0604020202020204" pitchFamily="34" charset="0"/>
              </a:rPr>
              <a:t>Second-year talks</a:t>
            </a:r>
          </a:p>
        </p:txBody>
      </p:sp>
      <p:sp>
        <p:nvSpPr>
          <p:cNvPr id="21507" name="Rectangle 5"/>
          <p:cNvSpPr>
            <a:spLocks noGrp="1" noChangeArrowheads="1"/>
          </p:cNvSpPr>
          <p:nvPr>
            <p:ph type="body" idx="1"/>
          </p:nvPr>
        </p:nvSpPr>
        <p:spPr>
          <a:xfrm>
            <a:off x="762000" y="1052513"/>
            <a:ext cx="8382000" cy="4897437"/>
          </a:xfrm>
        </p:spPr>
        <p:txBody>
          <a:bodyPr/>
          <a:lstStyle/>
          <a:p>
            <a:r>
              <a:rPr lang="en-GB" altLang="en-GB" b="1" dirty="0" smtClean="0"/>
              <a:t>9am-6pm, Mon to Fri of Week 7 HT</a:t>
            </a:r>
          </a:p>
          <a:p>
            <a:pPr lvl="1"/>
            <a:r>
              <a:rPr lang="en-GB" altLang="en-GB" dirty="0" smtClean="0"/>
              <a:t>15 minute presentations (often PowerPoint)</a:t>
            </a:r>
          </a:p>
          <a:p>
            <a:pPr lvl="1"/>
            <a:r>
              <a:rPr lang="en-GB" altLang="en-GB" dirty="0" smtClean="0"/>
              <a:t>5 minute questions</a:t>
            </a:r>
          </a:p>
          <a:p>
            <a:r>
              <a:rPr lang="en-GB" altLang="en-GB" sz="2400" b="1" dirty="0"/>
              <a:t>C</a:t>
            </a:r>
            <a:r>
              <a:rPr lang="en-GB" altLang="en-GB" sz="2400" b="1" dirty="0" smtClean="0"/>
              <a:t>ollective feedback from Convenor after a set of talks.</a:t>
            </a:r>
          </a:p>
          <a:p>
            <a:pPr lvl="1"/>
            <a:r>
              <a:rPr lang="en-GB" altLang="en-GB" dirty="0" smtClean="0"/>
              <a:t> quality of visual aids</a:t>
            </a:r>
          </a:p>
          <a:p>
            <a:pPr lvl="1"/>
            <a:r>
              <a:rPr lang="en-GB" altLang="en-GB" dirty="0" smtClean="0"/>
              <a:t> pace, diction, structure and timing</a:t>
            </a:r>
          </a:p>
          <a:p>
            <a:pPr lvl="1"/>
            <a:r>
              <a:rPr lang="en-GB" altLang="en-GB" dirty="0" smtClean="0"/>
              <a:t> ability to get points across to peer-group</a:t>
            </a:r>
          </a:p>
          <a:p>
            <a:r>
              <a:rPr lang="en-GB" altLang="en-GB" sz="2400" b="1" dirty="0" smtClean="0"/>
              <a:t>Individual feedback from Supervisor and Peers</a:t>
            </a:r>
          </a:p>
          <a:p>
            <a:r>
              <a:rPr lang="en-GB" altLang="en-GB" sz="2400" b="1" dirty="0" smtClean="0"/>
              <a:t>Hetherington Prize awarded by Department for best talk in terms of communication of science.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GB" altLang="en-GB" smtClean="0">
                <a:latin typeface="Helvetica" panose="020B0604020202020204" pitchFamily="34" charset="0"/>
              </a:rPr>
              <a:t>Third Year (for D.Phil students)</a:t>
            </a:r>
          </a:p>
        </p:txBody>
      </p:sp>
      <p:sp>
        <p:nvSpPr>
          <p:cNvPr id="22531" name="Rectangle 3"/>
          <p:cNvSpPr>
            <a:spLocks noGrp="1" noChangeArrowheads="1"/>
          </p:cNvSpPr>
          <p:nvPr>
            <p:ph type="body" idx="1"/>
          </p:nvPr>
        </p:nvSpPr>
        <p:spPr/>
        <p:txBody>
          <a:bodyPr/>
          <a:lstStyle/>
          <a:p>
            <a:pPr>
              <a:lnSpc>
                <a:spcPct val="90000"/>
              </a:lnSpc>
            </a:pPr>
            <a:r>
              <a:rPr lang="en-GB" altLang="en-GB" sz="2400" dirty="0" smtClean="0"/>
              <a:t>Already you should have:</a:t>
            </a:r>
          </a:p>
          <a:p>
            <a:pPr lvl="1">
              <a:lnSpc>
                <a:spcPct val="90000"/>
              </a:lnSpc>
            </a:pPr>
            <a:r>
              <a:rPr lang="en-GB" altLang="en-GB" sz="2000" dirty="0" smtClean="0"/>
              <a:t>written a Literature Review (one chapter of your thesis)</a:t>
            </a:r>
          </a:p>
          <a:p>
            <a:pPr lvl="1">
              <a:lnSpc>
                <a:spcPct val="90000"/>
              </a:lnSpc>
            </a:pPr>
            <a:r>
              <a:rPr lang="en-GB" altLang="en-GB" sz="2000" dirty="0" smtClean="0"/>
              <a:t>completed a significant amount of original work that will form a substantial part of your thesis</a:t>
            </a:r>
          </a:p>
          <a:p>
            <a:pPr>
              <a:lnSpc>
                <a:spcPct val="90000"/>
              </a:lnSpc>
            </a:pPr>
            <a:r>
              <a:rPr lang="en-GB" altLang="en-GB" sz="2400" dirty="0" smtClean="0">
                <a:solidFill>
                  <a:srgbClr val="FF0000"/>
                </a:solidFill>
              </a:rPr>
              <a:t>This year you will:</a:t>
            </a:r>
          </a:p>
          <a:p>
            <a:pPr lvl="1">
              <a:lnSpc>
                <a:spcPct val="90000"/>
              </a:lnSpc>
            </a:pPr>
            <a:r>
              <a:rPr lang="en-GB" altLang="en-GB" sz="2000" dirty="0" smtClean="0"/>
              <a:t>apply </a:t>
            </a:r>
            <a:r>
              <a:rPr lang="en-GB" altLang="en-GB" sz="2000" dirty="0"/>
              <a:t>for confirmation of status</a:t>
            </a:r>
          </a:p>
          <a:p>
            <a:pPr lvl="1">
              <a:lnSpc>
                <a:spcPct val="90000"/>
              </a:lnSpc>
            </a:pPr>
            <a:r>
              <a:rPr lang="en-GB" altLang="en-GB" sz="2000" dirty="0" smtClean="0"/>
              <a:t>define </a:t>
            </a:r>
            <a:r>
              <a:rPr lang="en-GB" altLang="en-GB" sz="2000" dirty="0"/>
              <a:t>a timetable for the completion of your thesis within 12 months (3y </a:t>
            </a:r>
            <a:r>
              <a:rPr lang="en-GB" altLang="en-GB" sz="2000" dirty="0" smtClean="0"/>
              <a:t>funding) or 18 </a:t>
            </a:r>
            <a:r>
              <a:rPr lang="en-GB" altLang="en-GB" sz="2000" dirty="0"/>
              <a:t>months (3</a:t>
            </a:r>
            <a:r>
              <a:rPr lang="en-US" altLang="en-GB" sz="2000" dirty="0"/>
              <a:t>½y funding</a:t>
            </a:r>
            <a:r>
              <a:rPr lang="en-US" altLang="en-GB" sz="2000" dirty="0" smtClean="0"/>
              <a:t>)</a:t>
            </a:r>
            <a:endParaRPr lang="en-US" altLang="en-GB" sz="2000" dirty="0"/>
          </a:p>
          <a:p>
            <a:pPr lvl="0">
              <a:lnSpc>
                <a:spcPct val="90000"/>
              </a:lnSpc>
            </a:pPr>
            <a:r>
              <a:rPr lang="en-GB" altLang="en-GB" sz="2400" dirty="0" smtClean="0">
                <a:solidFill>
                  <a:srgbClr val="FF0000"/>
                </a:solidFill>
              </a:rPr>
              <a:t>You </a:t>
            </a:r>
            <a:r>
              <a:rPr lang="en-GB" altLang="en-GB" sz="2400" dirty="0">
                <a:solidFill>
                  <a:srgbClr val="FF0000"/>
                </a:solidFill>
              </a:rPr>
              <a:t>should aim to be completing your </a:t>
            </a:r>
            <a:r>
              <a:rPr lang="en-GB" altLang="en-GB" sz="2400" dirty="0" smtClean="0">
                <a:solidFill>
                  <a:srgbClr val="FF0000"/>
                </a:solidFill>
              </a:rPr>
              <a:t>main research </a:t>
            </a:r>
            <a:r>
              <a:rPr lang="en-GB" altLang="en-GB" sz="2400" dirty="0">
                <a:solidFill>
                  <a:srgbClr val="FF0000"/>
                </a:solidFill>
              </a:rPr>
              <a:t>work </a:t>
            </a:r>
            <a:r>
              <a:rPr lang="en-GB" altLang="en-GB" sz="2400" b="1" dirty="0">
                <a:solidFill>
                  <a:srgbClr val="FF0000"/>
                </a:solidFill>
              </a:rPr>
              <a:t>SIX</a:t>
            </a:r>
            <a:r>
              <a:rPr lang="en-GB" altLang="en-GB" sz="2400" dirty="0">
                <a:solidFill>
                  <a:srgbClr val="FF0000"/>
                </a:solidFill>
              </a:rPr>
              <a:t> months before your funding expires</a:t>
            </a:r>
            <a:r>
              <a:rPr lang="en-GB" altLang="en-GB" sz="2400" dirty="0"/>
              <a:t> and hence start writing your thesis in April </a:t>
            </a:r>
            <a:r>
              <a:rPr lang="en-GB" altLang="en-GB" sz="2400" dirty="0" smtClean="0"/>
              <a:t>2027(3y </a:t>
            </a:r>
            <a:r>
              <a:rPr lang="en-GB" altLang="en-GB" sz="2400" dirty="0"/>
              <a:t>funding</a:t>
            </a:r>
            <a:r>
              <a:rPr lang="en-GB" altLang="en-GB" sz="2400" dirty="0" smtClean="0"/>
              <a:t>), October 2027 </a:t>
            </a:r>
            <a:r>
              <a:rPr lang="en-GB" altLang="en-GB" sz="2400" dirty="0"/>
              <a:t>(3</a:t>
            </a:r>
            <a:r>
              <a:rPr lang="en-US" altLang="en-GB" sz="2400" dirty="0"/>
              <a:t>½y funding</a:t>
            </a:r>
            <a:r>
              <a:rPr lang="en-US" altLang="en-GB" sz="2400" dirty="0" smtClean="0"/>
              <a:t>) or April 2028 (4y funding)</a:t>
            </a:r>
          </a:p>
          <a:p>
            <a:pPr>
              <a:lnSpc>
                <a:spcPct val="90000"/>
              </a:lnSpc>
            </a:pPr>
            <a:r>
              <a:rPr lang="en-GB" altLang="en-GB" sz="2400" dirty="0" smtClean="0"/>
              <a:t>HT Poster Competition (RR &amp; Ironmongers prizes)</a:t>
            </a:r>
          </a:p>
          <a:p>
            <a:pPr>
              <a:lnSpc>
                <a:spcPct val="90000"/>
              </a:lnSpc>
            </a:pPr>
            <a:r>
              <a:rPr lang="en-GB" altLang="en-GB" sz="2400" dirty="0" smtClean="0"/>
              <a:t>Continuation Bursaries</a:t>
            </a:r>
          </a:p>
          <a:p>
            <a:pPr>
              <a:lnSpc>
                <a:spcPct val="90000"/>
              </a:lnSpc>
            </a:pPr>
            <a:endParaRPr lang="en-US" altLang="en-GB" sz="24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altLang="en-GB" dirty="0" smtClean="0">
                <a:latin typeface="Helvetica" panose="020B0604020202020204" pitchFamily="34" charset="0"/>
              </a:rPr>
              <a:t>Confirmation of D.Phil. Status </a:t>
            </a:r>
          </a:p>
        </p:txBody>
      </p:sp>
      <p:sp>
        <p:nvSpPr>
          <p:cNvPr id="19459" name="Rectangle 3"/>
          <p:cNvSpPr>
            <a:spLocks noGrp="1" noChangeArrowheads="1"/>
          </p:cNvSpPr>
          <p:nvPr>
            <p:ph type="body" idx="1"/>
          </p:nvPr>
        </p:nvSpPr>
        <p:spPr/>
        <p:txBody>
          <a:bodyPr/>
          <a:lstStyle/>
          <a:p>
            <a:pPr>
              <a:defRPr/>
            </a:pPr>
            <a:r>
              <a:rPr lang="en-GB" altLang="en-GB" sz="2400" dirty="0" smtClean="0"/>
              <a:t>Threshold requirement for confirmation of status</a:t>
            </a:r>
          </a:p>
          <a:p>
            <a:pPr lvl="1">
              <a:defRPr/>
            </a:pPr>
            <a:r>
              <a:rPr lang="en-GB" altLang="en-GB" sz="2000" dirty="0" smtClean="0"/>
              <a:t>satisfactory Y2 presentation on research progress to all members of the Department (</a:t>
            </a:r>
            <a:r>
              <a:rPr lang="en-GB" altLang="en-GB" sz="2000" dirty="0" smtClean="0">
                <a:solidFill>
                  <a:srgbClr val="FF0000"/>
                </a:solidFill>
              </a:rPr>
              <a:t>Mon to Fri week 7 HT, 9am-6pm</a:t>
            </a:r>
            <a:r>
              <a:rPr lang="en-GB" altLang="en-GB" sz="2000" dirty="0" smtClean="0"/>
              <a:t>)</a:t>
            </a:r>
          </a:p>
          <a:p>
            <a:pPr lvl="1">
              <a:defRPr/>
            </a:pPr>
            <a:endParaRPr lang="en-GB" altLang="en-GB" sz="2000" dirty="0" smtClean="0"/>
          </a:p>
          <a:p>
            <a:pPr>
              <a:defRPr/>
            </a:pPr>
            <a:r>
              <a:rPr lang="en-GB" altLang="en-GB" sz="2400" dirty="0" smtClean="0"/>
              <a:t>   Apply for Confirmation of Status (form GSO.14.MPLS)</a:t>
            </a:r>
          </a:p>
          <a:p>
            <a:pPr lvl="1">
              <a:defRPr/>
            </a:pPr>
            <a:r>
              <a:rPr lang="en-GB" altLang="en-GB" sz="2000" dirty="0" smtClean="0"/>
              <a:t>including timetable for completion of thesis</a:t>
            </a:r>
          </a:p>
          <a:p>
            <a:pPr lvl="1">
              <a:defRPr/>
            </a:pPr>
            <a:r>
              <a:rPr lang="en-GB" altLang="en-GB" sz="2000" dirty="0" smtClean="0"/>
              <a:t>requires satisfactory written report from student</a:t>
            </a:r>
          </a:p>
          <a:p>
            <a:pPr lvl="1">
              <a:defRPr/>
            </a:pPr>
            <a:r>
              <a:rPr lang="en-GB" altLang="en-GB" sz="2000" dirty="0" smtClean="0"/>
              <a:t>requires support of supervisor</a:t>
            </a:r>
          </a:p>
          <a:p>
            <a:pPr lvl="1">
              <a:defRPr/>
            </a:pPr>
            <a:r>
              <a:rPr lang="en-GB" altLang="en-GB" sz="2000" dirty="0" smtClean="0"/>
              <a:t>form includes summary of skills training attended</a:t>
            </a:r>
          </a:p>
          <a:p>
            <a:pPr lvl="1">
              <a:defRPr/>
            </a:pPr>
            <a:r>
              <a:rPr lang="en-GB" altLang="en-GB" sz="2000" dirty="0" smtClean="0"/>
              <a:t>normally submit on-line GSO.14.MPLS form in HT 2027</a:t>
            </a:r>
          </a:p>
          <a:p>
            <a:pPr>
              <a:defRPr/>
            </a:pPr>
            <a:r>
              <a:rPr lang="en-GB" altLang="en-GB" sz="2400" dirty="0" smtClean="0"/>
              <a:t>  Confirmation of Status Interview (Y3, Trinity Full-Term)</a:t>
            </a:r>
          </a:p>
          <a:p>
            <a:pPr lvl="1">
              <a:defRPr/>
            </a:pPr>
            <a:endParaRPr lang="en-GB" altLang="en-GB" sz="2000"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p:txBody>
          <a:bodyPr/>
          <a:lstStyle/>
          <a:p>
            <a:r>
              <a:rPr lang="en-GB" altLang="en-GB" smtClean="0">
                <a:latin typeface="Helvetica" panose="020B0604020202020204" pitchFamily="34" charset="0"/>
              </a:rPr>
              <a:t>M.Sc. and D.Phil. examinations</a:t>
            </a:r>
          </a:p>
        </p:txBody>
      </p:sp>
      <p:sp>
        <p:nvSpPr>
          <p:cNvPr id="23555" name="Rectangle 5"/>
          <p:cNvSpPr>
            <a:spLocks noGrp="1" noChangeArrowheads="1"/>
          </p:cNvSpPr>
          <p:nvPr>
            <p:ph type="body" idx="1"/>
          </p:nvPr>
        </p:nvSpPr>
        <p:spPr/>
        <p:txBody>
          <a:bodyPr/>
          <a:lstStyle/>
          <a:p>
            <a:r>
              <a:rPr lang="en-GB" altLang="en-GB" sz="2000" b="1" dirty="0" smtClean="0"/>
              <a:t>From the Exam Regulations for the </a:t>
            </a:r>
            <a:r>
              <a:rPr lang="en-GB" altLang="en-GB" sz="2000" b="1" dirty="0" err="1" smtClean="0"/>
              <a:t>D.Phil</a:t>
            </a:r>
            <a:r>
              <a:rPr lang="en-GB" altLang="en-GB" sz="2000" b="1" dirty="0" smtClean="0"/>
              <a:t>:</a:t>
            </a:r>
          </a:p>
          <a:p>
            <a:pPr lvl="1"/>
            <a:r>
              <a:rPr lang="en-GB" altLang="en-GB" sz="1800" dirty="0" smtClean="0"/>
              <a:t>To have made, and presented in a lucid and scholarly manner, </a:t>
            </a:r>
            <a:r>
              <a:rPr lang="en-GB" altLang="en-GB" sz="1800" u="sng" dirty="0" smtClean="0"/>
              <a:t>a significant and substantial contribution in the particular field of learning within which the subject of the thesis falls</a:t>
            </a:r>
            <a:r>
              <a:rPr lang="en-GB" altLang="en-GB" sz="1800" dirty="0" smtClean="0"/>
              <a:t> of a kind which might reasonably be expected of a capable and diligent student after 3 or at most 4 years of full-time study.</a:t>
            </a:r>
          </a:p>
          <a:p>
            <a:r>
              <a:rPr lang="en-GB" altLang="en-GB" sz="2000" b="1" dirty="0"/>
              <a:t>W</a:t>
            </a:r>
            <a:r>
              <a:rPr lang="en-GB" altLang="en-GB" sz="2000" b="1" dirty="0" smtClean="0"/>
              <a:t>hich External Examiners will in part interpret as:</a:t>
            </a:r>
          </a:p>
          <a:p>
            <a:pPr lvl="1"/>
            <a:r>
              <a:rPr lang="en-GB" altLang="en-GB" sz="1800" dirty="0" smtClean="0"/>
              <a:t>The D.Phil. thesis exhibits substantial evidence of original scholarship and contains material worthy of publication [in peer- reviewed journals].</a:t>
            </a:r>
          </a:p>
          <a:p>
            <a:r>
              <a:rPr lang="en-GB" altLang="en-GB" sz="2000" b="1" dirty="0" smtClean="0"/>
              <a:t>From the Exam Regulations for the </a:t>
            </a:r>
            <a:r>
              <a:rPr lang="en-GB" altLang="en-GB" sz="2000" b="1" dirty="0" err="1" smtClean="0"/>
              <a:t>M.Sc</a:t>
            </a:r>
            <a:r>
              <a:rPr lang="en-GB" altLang="en-GB" sz="2000" b="1" dirty="0"/>
              <a:t> </a:t>
            </a:r>
            <a:r>
              <a:rPr lang="en-GB" altLang="en-GB" sz="2000" b="1" dirty="0" smtClean="0"/>
              <a:t>by Research:</a:t>
            </a:r>
          </a:p>
          <a:p>
            <a:pPr lvl="1"/>
            <a:r>
              <a:rPr lang="en-GB" altLang="en-GB" sz="1800" dirty="0"/>
              <a:t>T</a:t>
            </a:r>
            <a:r>
              <a:rPr lang="en-GB" altLang="en-GB" sz="1800" dirty="0" smtClean="0"/>
              <a:t>o </a:t>
            </a:r>
            <a:r>
              <a:rPr lang="en-GB" altLang="en-GB" sz="1800" dirty="0"/>
              <a:t>have </a:t>
            </a:r>
            <a:r>
              <a:rPr lang="en-GB" altLang="en-GB" sz="1800" dirty="0" smtClean="0"/>
              <a:t>made, and presented </a:t>
            </a:r>
            <a:r>
              <a:rPr lang="en-GB" altLang="en-GB" sz="1800" dirty="0"/>
              <a:t>in a lucid and scholarly </a:t>
            </a:r>
            <a:r>
              <a:rPr lang="en-GB" altLang="en-GB" sz="1800" dirty="0" smtClean="0"/>
              <a:t>manner, </a:t>
            </a:r>
            <a:r>
              <a:rPr lang="en-GB" altLang="en-GB" sz="1800" u="sng" dirty="0" smtClean="0"/>
              <a:t>a worthwhile contribution to knowledge or understanding in </a:t>
            </a:r>
            <a:r>
              <a:rPr lang="en-GB" altLang="en-GB" sz="1800" u="sng" dirty="0"/>
              <a:t>the </a:t>
            </a:r>
            <a:r>
              <a:rPr lang="en-GB" altLang="en-GB" sz="1800" u="sng" dirty="0" smtClean="0"/>
              <a:t>field </a:t>
            </a:r>
            <a:r>
              <a:rPr lang="en-GB" altLang="en-GB" sz="1800" u="sng" dirty="0"/>
              <a:t>of learning </a:t>
            </a:r>
            <a:r>
              <a:rPr lang="en-GB" altLang="en-GB" sz="1800" u="sng" dirty="0" smtClean="0"/>
              <a:t>within </a:t>
            </a:r>
            <a:r>
              <a:rPr lang="en-GB" altLang="en-GB" sz="1800" u="sng" dirty="0"/>
              <a:t>which the subject of the thesis falls</a:t>
            </a:r>
            <a:r>
              <a:rPr lang="en-GB" altLang="en-GB" sz="1800" dirty="0" smtClean="0"/>
              <a:t> of a kind which might reasonably be expected of a capable and diligent student after 2 years of full-time study.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altLang="en-GB" dirty="0" smtClean="0">
                <a:latin typeface="Helvetica" panose="020B0604020202020204" pitchFamily="34" charset="0"/>
              </a:rPr>
              <a:t>PGR Support Structure - Academic</a:t>
            </a:r>
          </a:p>
        </p:txBody>
      </p:sp>
      <p:sp>
        <p:nvSpPr>
          <p:cNvPr id="4099" name="Rectangle 3"/>
          <p:cNvSpPr>
            <a:spLocks noGrp="1" noChangeArrowheads="1"/>
          </p:cNvSpPr>
          <p:nvPr>
            <p:ph type="body" idx="1"/>
          </p:nvPr>
        </p:nvSpPr>
        <p:spPr/>
        <p:txBody>
          <a:bodyPr/>
          <a:lstStyle/>
          <a:p>
            <a:r>
              <a:rPr lang="en-GB" altLang="en-GB" dirty="0" smtClean="0"/>
              <a:t>Supervision team &amp; Research Group</a:t>
            </a:r>
          </a:p>
          <a:p>
            <a:r>
              <a:rPr lang="en-GB" altLang="en-GB" sz="2000" dirty="0" smtClean="0"/>
              <a:t>Dept. Advisor</a:t>
            </a:r>
          </a:p>
          <a:p>
            <a:r>
              <a:rPr lang="en-GB" altLang="en-GB" sz="2000" dirty="0" smtClean="0"/>
              <a:t>Director of Graduate Studies (DGS)</a:t>
            </a:r>
          </a:p>
          <a:p>
            <a:r>
              <a:rPr lang="en-GB" altLang="en-GB" sz="2000" dirty="0" smtClean="0"/>
              <a:t>Materials Education Support team</a:t>
            </a:r>
          </a:p>
          <a:p>
            <a:r>
              <a:rPr lang="en-GB" altLang="en-GB" sz="2000" dirty="0" smtClean="0"/>
              <a:t>Materials Graduate Studies Committee (MGSC)</a:t>
            </a:r>
          </a:p>
          <a:p>
            <a:r>
              <a:rPr lang="en-GB" altLang="en-GB" sz="2000" dirty="0"/>
              <a:t>Joint Consultative Committee for Graduates (JCCG</a:t>
            </a:r>
            <a:r>
              <a:rPr lang="en-GB" altLang="en-GB" sz="2000" dirty="0" smtClean="0"/>
              <a:t>)</a:t>
            </a:r>
          </a:p>
          <a:p>
            <a:r>
              <a:rPr lang="en-GB" altLang="en-GB" sz="2000" dirty="0" smtClean="0"/>
              <a:t>Departmental Administrative &amp; Technical Support Staff</a:t>
            </a:r>
          </a:p>
          <a:p>
            <a:r>
              <a:rPr lang="en-GB" altLang="en-GB" sz="2000" dirty="0" smtClean="0"/>
              <a:t>College Advisor and College Tutor for Graduate Students</a:t>
            </a:r>
          </a:p>
          <a:p>
            <a:r>
              <a:rPr lang="en-GB" altLang="en-GB" sz="2000" dirty="0" smtClean="0"/>
              <a:t>Divisional Skills Training Officer</a:t>
            </a:r>
          </a:p>
          <a:p>
            <a:r>
              <a:rPr lang="en-GB" altLang="en-GB" sz="2000" dirty="0" smtClean="0"/>
              <a:t>MPLSD Graduate School team &amp; Graduate School Committee</a:t>
            </a:r>
          </a:p>
          <a:p>
            <a:r>
              <a:rPr lang="en-GB" altLang="en-GB" sz="2000" dirty="0" smtClean="0"/>
              <a:t>University Education Committee</a:t>
            </a:r>
          </a:p>
          <a:p>
            <a:r>
              <a:rPr lang="en-GB" altLang="en-GB" sz="2000" dirty="0" smtClean="0"/>
              <a:t>The Proctors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GB" altLang="en-GB" smtClean="0">
                <a:latin typeface="Helvetica" panose="020B0604020202020204" pitchFamily="34" charset="0"/>
              </a:rPr>
              <a:t>Thesis write up and Viva</a:t>
            </a:r>
          </a:p>
        </p:txBody>
      </p:sp>
      <p:sp>
        <p:nvSpPr>
          <p:cNvPr id="24579" name="Rectangle 3"/>
          <p:cNvSpPr>
            <a:spLocks noGrp="1" noChangeArrowheads="1"/>
          </p:cNvSpPr>
          <p:nvPr>
            <p:ph type="body" idx="1"/>
          </p:nvPr>
        </p:nvSpPr>
        <p:spPr/>
        <p:txBody>
          <a:bodyPr/>
          <a:lstStyle/>
          <a:p>
            <a:r>
              <a:rPr lang="en-GB" altLang="en-GB" sz="2400" dirty="0" smtClean="0"/>
              <a:t>Useful information on writing a thesis:</a:t>
            </a:r>
          </a:p>
          <a:p>
            <a:pPr lvl="1"/>
            <a:r>
              <a:rPr lang="en-GB" altLang="en-GB" sz="2000" dirty="0" smtClean="0"/>
              <a:t> writing skills lecture (HT)</a:t>
            </a:r>
          </a:p>
          <a:p>
            <a:pPr lvl="1"/>
            <a:r>
              <a:rPr lang="en-GB" altLang="en-GB" sz="2000" dirty="0" smtClean="0"/>
              <a:t> Postgraduates section of the Vitae website </a:t>
            </a:r>
          </a:p>
          <a:p>
            <a:pPr lvl="1"/>
            <a:r>
              <a:rPr lang="en-GB" altLang="en-GB" sz="2000" dirty="0" smtClean="0"/>
              <a:t>MPLSD’s Graduate Student Handbook / Website (procedures)</a:t>
            </a:r>
          </a:p>
          <a:p>
            <a:r>
              <a:rPr lang="en-GB" altLang="en-GB" sz="2400" dirty="0" smtClean="0"/>
              <a:t>After </a:t>
            </a:r>
            <a:r>
              <a:rPr lang="en-GB" altLang="en-GB" sz="2400" dirty="0" smtClean="0">
                <a:solidFill>
                  <a:srgbClr val="FF0000"/>
                </a:solidFill>
              </a:rPr>
              <a:t>on-line</a:t>
            </a:r>
            <a:r>
              <a:rPr lang="en-GB" altLang="en-GB" sz="2400" dirty="0" smtClean="0"/>
              <a:t> thesis submission, examiner will arrange viva</a:t>
            </a:r>
          </a:p>
          <a:p>
            <a:pPr lvl="1"/>
            <a:r>
              <a:rPr lang="en-GB" altLang="en-GB" sz="2000" dirty="0" smtClean="0"/>
              <a:t>usually 2-3 months after submission</a:t>
            </a:r>
          </a:p>
          <a:p>
            <a:pPr lvl="1"/>
            <a:r>
              <a:rPr lang="en-GB" altLang="en-GB" sz="2000" dirty="0" smtClean="0"/>
              <a:t>usually lasts 2-3 hours, where work is discussed in detail</a:t>
            </a:r>
          </a:p>
          <a:p>
            <a:pPr lvl="1"/>
            <a:r>
              <a:rPr lang="en-GB" altLang="en-GB" sz="2000" dirty="0" smtClean="0"/>
              <a:t>examiners make a report to the University</a:t>
            </a:r>
          </a:p>
          <a:p>
            <a:pPr lvl="1"/>
            <a:r>
              <a:rPr lang="en-GB" altLang="en-GB" sz="2000" dirty="0" smtClean="0"/>
              <a:t>corrections are often required before report submitted</a:t>
            </a:r>
          </a:p>
          <a:p>
            <a:r>
              <a:rPr lang="en-GB" altLang="en-GB" sz="2400" dirty="0" smtClean="0"/>
              <a:t>Need to deposit a final hardbound copy with the Materials Library (for which Department offers a £35 contribution to costs) and the final e-thesis with </a:t>
            </a:r>
            <a:r>
              <a:rPr lang="en-GB" altLang="en-GB" sz="2400" dirty="0" err="1" smtClean="0"/>
              <a:t>Oxf</a:t>
            </a:r>
            <a:r>
              <a:rPr lang="en-GB" altLang="en-GB" sz="2400" dirty="0" smtClean="0"/>
              <a:t> Res Archive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Grp="1" noChangeArrowheads="1"/>
          </p:cNvSpPr>
          <p:nvPr>
            <p:ph type="title"/>
          </p:nvPr>
        </p:nvSpPr>
        <p:spPr>
          <a:xfrm>
            <a:off x="762000" y="292100"/>
            <a:ext cx="8382000" cy="688975"/>
          </a:xfrm>
        </p:spPr>
        <p:txBody>
          <a:bodyPr/>
          <a:lstStyle/>
          <a:p>
            <a:r>
              <a:rPr lang="en-GB" altLang="en-GB" smtClean="0">
                <a:latin typeface="Helvetica" panose="020B0604020202020204" pitchFamily="34" charset="0"/>
              </a:rPr>
              <a:t>Facilities</a:t>
            </a:r>
          </a:p>
        </p:txBody>
      </p:sp>
      <p:sp>
        <p:nvSpPr>
          <p:cNvPr id="25603" name="Rectangle 6"/>
          <p:cNvSpPr>
            <a:spLocks noGrp="1" noChangeArrowheads="1"/>
          </p:cNvSpPr>
          <p:nvPr>
            <p:ph type="body" idx="1"/>
          </p:nvPr>
        </p:nvSpPr>
        <p:spPr>
          <a:xfrm>
            <a:off x="762000" y="1143000"/>
            <a:ext cx="4114800" cy="2646363"/>
          </a:xfrm>
        </p:spPr>
        <p:txBody>
          <a:bodyPr/>
          <a:lstStyle/>
          <a:p>
            <a:pPr>
              <a:lnSpc>
                <a:spcPct val="90000"/>
              </a:lnSpc>
            </a:pPr>
            <a:r>
              <a:rPr lang="en-GB" altLang="en-GB" sz="2400" dirty="0" smtClean="0"/>
              <a:t>Libraries</a:t>
            </a:r>
          </a:p>
          <a:p>
            <a:pPr>
              <a:lnSpc>
                <a:spcPct val="90000"/>
              </a:lnSpc>
            </a:pPr>
            <a:r>
              <a:rPr lang="en-GB" altLang="en-GB" sz="2400" dirty="0" smtClean="0"/>
              <a:t>Mechanical workshop</a:t>
            </a:r>
          </a:p>
          <a:p>
            <a:pPr>
              <a:lnSpc>
                <a:spcPct val="90000"/>
              </a:lnSpc>
            </a:pPr>
            <a:r>
              <a:rPr lang="en-GB" altLang="en-GB" sz="2400" dirty="0" smtClean="0"/>
              <a:t>Heat treatment workshop</a:t>
            </a:r>
          </a:p>
          <a:p>
            <a:pPr>
              <a:lnSpc>
                <a:spcPct val="90000"/>
              </a:lnSpc>
            </a:pPr>
            <a:r>
              <a:rPr lang="en-GB" altLang="en-GB" sz="2400" dirty="0" smtClean="0"/>
              <a:t>Photographic/Imaging</a:t>
            </a:r>
          </a:p>
          <a:p>
            <a:pPr>
              <a:lnSpc>
                <a:spcPct val="90000"/>
              </a:lnSpc>
            </a:pPr>
            <a:r>
              <a:rPr lang="en-GB" altLang="en-GB" sz="2400" dirty="0" smtClean="0"/>
              <a:t>Specimen preparation</a:t>
            </a:r>
          </a:p>
          <a:p>
            <a:pPr>
              <a:lnSpc>
                <a:spcPct val="90000"/>
              </a:lnSpc>
            </a:pPr>
            <a:r>
              <a:rPr lang="en-GB" altLang="en-GB" sz="2400" dirty="0" smtClean="0"/>
              <a:t>3D printing</a:t>
            </a:r>
          </a:p>
        </p:txBody>
      </p:sp>
      <p:sp>
        <p:nvSpPr>
          <p:cNvPr id="25604" name="Rectangle 7"/>
          <p:cNvSpPr>
            <a:spLocks noGrp="1" noChangeArrowheads="1"/>
          </p:cNvSpPr>
          <p:nvPr>
            <p:ph type="body" sz="half" idx="2"/>
          </p:nvPr>
        </p:nvSpPr>
        <p:spPr>
          <a:xfrm>
            <a:off x="5029200" y="1125538"/>
            <a:ext cx="4027488" cy="2590800"/>
          </a:xfrm>
        </p:spPr>
        <p:txBody>
          <a:bodyPr/>
          <a:lstStyle/>
          <a:p>
            <a:pPr>
              <a:lnSpc>
                <a:spcPct val="90000"/>
              </a:lnSpc>
            </a:pPr>
            <a:r>
              <a:rPr lang="en-GB" altLang="en-GB" sz="2400" dirty="0" smtClean="0"/>
              <a:t>Electron microscopes</a:t>
            </a:r>
          </a:p>
          <a:p>
            <a:pPr>
              <a:lnSpc>
                <a:spcPct val="90000"/>
              </a:lnSpc>
            </a:pPr>
            <a:r>
              <a:rPr lang="en-GB" altLang="en-GB" sz="2400" dirty="0" smtClean="0"/>
              <a:t>Optical microscopes</a:t>
            </a:r>
          </a:p>
          <a:p>
            <a:pPr>
              <a:lnSpc>
                <a:spcPct val="90000"/>
              </a:lnSpc>
            </a:pPr>
            <a:r>
              <a:rPr lang="en-GB" altLang="en-GB" sz="2400" dirty="0" smtClean="0"/>
              <a:t>X-ray diffraction facilities</a:t>
            </a:r>
          </a:p>
          <a:p>
            <a:pPr>
              <a:lnSpc>
                <a:spcPct val="90000"/>
              </a:lnSpc>
            </a:pPr>
            <a:r>
              <a:rPr lang="en-GB" altLang="en-GB" sz="2400" dirty="0" smtClean="0"/>
              <a:t>Stores</a:t>
            </a:r>
          </a:p>
          <a:p>
            <a:pPr>
              <a:lnSpc>
                <a:spcPct val="90000"/>
              </a:lnSpc>
            </a:pPr>
            <a:r>
              <a:rPr lang="en-GB" altLang="en-GB" sz="2400" dirty="0" smtClean="0"/>
              <a:t>Computing</a:t>
            </a:r>
          </a:p>
          <a:p>
            <a:pPr marL="0" indent="0">
              <a:lnSpc>
                <a:spcPct val="90000"/>
              </a:lnSpc>
              <a:buNone/>
            </a:pPr>
            <a:endParaRPr lang="en-GB" altLang="en-GB" sz="2400" dirty="0" smtClean="0"/>
          </a:p>
        </p:txBody>
      </p:sp>
      <p:sp>
        <p:nvSpPr>
          <p:cNvPr id="25605" name="Rectangle 9"/>
          <p:cNvSpPr>
            <a:spLocks noChangeArrowheads="1"/>
          </p:cNvSpPr>
          <p:nvPr/>
        </p:nvSpPr>
        <p:spPr bwMode="auto">
          <a:xfrm>
            <a:off x="942975" y="4221163"/>
            <a:ext cx="8018463"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FF0000"/>
              </a:buClr>
              <a:buSzPct val="150000"/>
              <a:buChar char="•"/>
              <a:defRPr sz="2800">
                <a:solidFill>
                  <a:srgbClr val="000099"/>
                </a:solidFill>
                <a:latin typeface="Helvetica" panose="020B0604020202020204" pitchFamily="34" charset="0"/>
              </a:defRPr>
            </a:lvl1pPr>
            <a:lvl2pPr marL="742950" indent="-285750">
              <a:spcBef>
                <a:spcPct val="20000"/>
              </a:spcBef>
              <a:buClr>
                <a:srgbClr val="FF0000"/>
              </a:buClr>
              <a:buSzPct val="130000"/>
              <a:buChar char="–"/>
              <a:defRPr sz="2400">
                <a:solidFill>
                  <a:srgbClr val="000099"/>
                </a:solidFill>
                <a:latin typeface="Helvetica" panose="020B0604020202020204" pitchFamily="34" charset="0"/>
              </a:defRPr>
            </a:lvl2pPr>
            <a:lvl3pPr marL="1143000" indent="-228600">
              <a:spcBef>
                <a:spcPct val="20000"/>
              </a:spcBef>
              <a:buClr>
                <a:srgbClr val="FF0000"/>
              </a:buClr>
              <a:buChar char="•"/>
              <a:defRPr sz="2000">
                <a:solidFill>
                  <a:srgbClr val="000099"/>
                </a:solidFill>
                <a:latin typeface="Helvetica" panose="020B0604020202020204" pitchFamily="34" charset="0"/>
              </a:defRPr>
            </a:lvl3pPr>
            <a:lvl4pPr marL="1600200" indent="-228600">
              <a:spcBef>
                <a:spcPct val="20000"/>
              </a:spcBef>
              <a:buClr>
                <a:srgbClr val="FF0000"/>
              </a:buClr>
              <a:buChar char="–"/>
              <a:defRPr>
                <a:solidFill>
                  <a:srgbClr val="000099"/>
                </a:solidFill>
                <a:latin typeface="Helvetica" panose="020B0604020202020204" pitchFamily="34" charset="0"/>
              </a:defRPr>
            </a:lvl4pPr>
            <a:lvl5pPr marL="2057400" indent="-228600">
              <a:spcBef>
                <a:spcPct val="20000"/>
              </a:spcBef>
              <a:buClr>
                <a:srgbClr val="FF0000"/>
              </a:buClr>
              <a:buChar char="»"/>
              <a:defRPr sz="1600">
                <a:solidFill>
                  <a:srgbClr val="000099"/>
                </a:solidFill>
                <a:latin typeface="Helvetica" panose="020B0604020202020204" pitchFamily="34" charset="0"/>
              </a:defRPr>
            </a:lvl5pPr>
            <a:lvl6pPr marL="25146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6pPr>
            <a:lvl7pPr marL="29718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7pPr>
            <a:lvl8pPr marL="34290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8pPr>
            <a:lvl9pPr marL="3886200" indent="-228600" eaLnBrk="0" fontAlgn="base" hangingPunct="0">
              <a:spcBef>
                <a:spcPct val="20000"/>
              </a:spcBef>
              <a:spcAft>
                <a:spcPct val="0"/>
              </a:spcAft>
              <a:buClr>
                <a:srgbClr val="FF0000"/>
              </a:buClr>
              <a:buChar char="»"/>
              <a:defRPr sz="1600">
                <a:solidFill>
                  <a:srgbClr val="000099"/>
                </a:solidFill>
                <a:latin typeface="Helvetica" panose="020B0604020202020204" pitchFamily="34" charset="0"/>
              </a:defRPr>
            </a:lvl9pPr>
          </a:lstStyle>
          <a:p>
            <a:pPr>
              <a:spcBef>
                <a:spcPct val="0"/>
              </a:spcBef>
              <a:buClrTx/>
              <a:buSzTx/>
              <a:buFontTx/>
              <a:buNone/>
            </a:pPr>
            <a:r>
              <a:rPr lang="en-GB" altLang="en-GB" sz="2000" i="0" dirty="0">
                <a:solidFill>
                  <a:schemeClr val="accent2">
                    <a:lumMod val="75000"/>
                  </a:schemeClr>
                </a:solidFill>
              </a:rPr>
              <a:t>See </a:t>
            </a:r>
            <a:r>
              <a:rPr lang="en-GB" altLang="en-GB" sz="2000" i="0" dirty="0" smtClean="0">
                <a:solidFill>
                  <a:schemeClr val="accent2">
                    <a:lumMod val="75000"/>
                  </a:schemeClr>
                </a:solidFill>
              </a:rPr>
              <a:t>Materials </a:t>
            </a:r>
            <a:r>
              <a:rPr lang="en-GB" altLang="en-GB" sz="2000" i="0" dirty="0">
                <a:solidFill>
                  <a:schemeClr val="accent2">
                    <a:lumMod val="75000"/>
                  </a:schemeClr>
                </a:solidFill>
              </a:rPr>
              <a:t>Information </a:t>
            </a:r>
            <a:r>
              <a:rPr lang="en-GB" altLang="en-GB" sz="2000" i="0" dirty="0" smtClean="0">
                <a:solidFill>
                  <a:schemeClr val="accent2">
                    <a:lumMod val="75000"/>
                  </a:schemeClr>
                </a:solidFill>
              </a:rPr>
              <a:t>Centre https</a:t>
            </a:r>
            <a:r>
              <a:rPr lang="en-GB" altLang="en-GB" sz="2000" i="0" dirty="0">
                <a:solidFill>
                  <a:schemeClr val="accent2">
                    <a:lumMod val="75000"/>
                  </a:schemeClr>
                </a:solidFill>
              </a:rPr>
              <a:t>://</a:t>
            </a:r>
            <a:r>
              <a:rPr lang="en-GB" altLang="en-GB" sz="2000" i="0" dirty="0" smtClean="0">
                <a:solidFill>
                  <a:schemeClr val="accent2">
                    <a:lumMod val="75000"/>
                  </a:schemeClr>
                </a:solidFill>
              </a:rPr>
              <a:t>www.materials.ox.ac.uk/mic   for details of </a:t>
            </a:r>
            <a:r>
              <a:rPr lang="en-GB" altLang="en-GB" sz="2000" i="0" dirty="0">
                <a:solidFill>
                  <a:schemeClr val="accent2">
                    <a:lumMod val="75000"/>
                  </a:schemeClr>
                </a:solidFill>
              </a:rPr>
              <a:t>facilities and how to gain access and training…</a:t>
            </a:r>
          </a:p>
          <a:p>
            <a:pPr>
              <a:spcBef>
                <a:spcPct val="0"/>
              </a:spcBef>
              <a:buClrTx/>
              <a:buSzTx/>
              <a:buFontTx/>
              <a:buNone/>
            </a:pPr>
            <a:endParaRPr lang="en-GB" altLang="en-GB" sz="2000" i="0" dirty="0">
              <a:solidFill>
                <a:schemeClr val="accent2">
                  <a:lumMod val="75000"/>
                </a:schemeClr>
              </a:solidFill>
            </a:endParaRPr>
          </a:p>
          <a:p>
            <a:pPr>
              <a:spcBef>
                <a:spcPct val="0"/>
              </a:spcBef>
              <a:buClrTx/>
              <a:buSzTx/>
              <a:buFontTx/>
              <a:buNone/>
            </a:pPr>
            <a:r>
              <a:rPr lang="en-GB" altLang="en-GB" sz="2000" i="0" dirty="0">
                <a:solidFill>
                  <a:schemeClr val="accent2">
                    <a:lumMod val="75000"/>
                  </a:schemeClr>
                </a:solidFill>
              </a:rPr>
              <a:t>See https://</a:t>
            </a:r>
            <a:r>
              <a:rPr lang="en-GB" altLang="en-GB" sz="2000" i="0" dirty="0" smtClean="0">
                <a:solidFill>
                  <a:schemeClr val="accent2">
                    <a:lumMod val="75000"/>
                  </a:schemeClr>
                </a:solidFill>
              </a:rPr>
              <a:t>www-omcs.materials.ox.ac.uk for </a:t>
            </a:r>
            <a:r>
              <a:rPr lang="en-GB" altLang="en-GB" sz="2000" i="0" dirty="0">
                <a:solidFill>
                  <a:schemeClr val="accent2">
                    <a:lumMod val="75000"/>
                  </a:schemeClr>
                </a:solidFill>
              </a:rPr>
              <a:t>details of the extensive materials characterisation facilities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GB" altLang="en-GB" smtClean="0">
                <a:latin typeface="Helvetica" panose="020B0604020202020204" pitchFamily="34" charset="0"/>
              </a:rPr>
              <a:t>Conference/Study Travel &amp; Fees</a:t>
            </a:r>
          </a:p>
        </p:txBody>
      </p:sp>
      <p:sp>
        <p:nvSpPr>
          <p:cNvPr id="26627" name="Rectangle 3"/>
          <p:cNvSpPr>
            <a:spLocks noGrp="1" noChangeArrowheads="1"/>
          </p:cNvSpPr>
          <p:nvPr>
            <p:ph type="body" idx="1"/>
          </p:nvPr>
        </p:nvSpPr>
        <p:spPr/>
        <p:txBody>
          <a:bodyPr/>
          <a:lstStyle/>
          <a:p>
            <a:pPr>
              <a:lnSpc>
                <a:spcPct val="90000"/>
              </a:lnSpc>
            </a:pPr>
            <a:r>
              <a:rPr lang="en-GB" altLang="en-GB" sz="2400" dirty="0" smtClean="0"/>
              <a:t>The Department expects that every student should have the opportunity to attend at least one conference</a:t>
            </a:r>
          </a:p>
          <a:p>
            <a:pPr>
              <a:lnSpc>
                <a:spcPct val="90000"/>
              </a:lnSpc>
            </a:pPr>
            <a:r>
              <a:rPr lang="en-GB" altLang="en-GB" sz="2400" dirty="0" smtClean="0"/>
              <a:t>Students are not expected to cover the cost of this (or other work-related travel themselves)</a:t>
            </a:r>
          </a:p>
          <a:p>
            <a:pPr>
              <a:lnSpc>
                <a:spcPct val="90000"/>
              </a:lnSpc>
            </a:pPr>
            <a:r>
              <a:rPr lang="en-GB" altLang="en-GB" sz="2400" dirty="0" smtClean="0"/>
              <a:t>Make funding arrangements </a:t>
            </a:r>
            <a:r>
              <a:rPr lang="en-GB" altLang="en-GB" sz="2400" b="1" dirty="0" smtClean="0"/>
              <a:t>in plenty of time</a:t>
            </a:r>
            <a:endParaRPr lang="en-GB" altLang="en-GB" sz="2400" dirty="0" smtClean="0"/>
          </a:p>
          <a:p>
            <a:pPr lvl="1">
              <a:lnSpc>
                <a:spcPct val="90000"/>
              </a:lnSpc>
            </a:pPr>
            <a:r>
              <a:rPr lang="en-GB" altLang="en-GB" sz="2000" dirty="0" smtClean="0"/>
              <a:t>consult your supervisor</a:t>
            </a:r>
          </a:p>
          <a:p>
            <a:pPr lvl="1">
              <a:lnSpc>
                <a:spcPct val="90000"/>
              </a:lnSpc>
            </a:pPr>
            <a:r>
              <a:rPr lang="en-GB" altLang="en-GB" sz="2000" dirty="0" smtClean="0"/>
              <a:t>try College, conference, University and other sources</a:t>
            </a:r>
          </a:p>
          <a:p>
            <a:pPr lvl="1">
              <a:lnSpc>
                <a:spcPct val="90000"/>
              </a:lnSpc>
            </a:pPr>
            <a:r>
              <a:rPr lang="en-GB" altLang="en-GB" sz="2000" dirty="0" smtClean="0"/>
              <a:t>Department has some funding available (see Grad Handbook)</a:t>
            </a:r>
          </a:p>
          <a:p>
            <a:pPr>
              <a:lnSpc>
                <a:spcPct val="90000"/>
              </a:lnSpc>
            </a:pPr>
            <a:r>
              <a:rPr lang="en-GB" altLang="en-GB" sz="2400" dirty="0" smtClean="0"/>
              <a:t>Routine travel (e.g. to sponsor) should be funded from grants</a:t>
            </a:r>
          </a:p>
          <a:p>
            <a:pPr>
              <a:lnSpc>
                <a:spcPct val="90000"/>
              </a:lnSpc>
            </a:pPr>
            <a:r>
              <a:rPr lang="en-GB" altLang="en-GB" sz="2400" dirty="0" smtClean="0"/>
              <a:t>Transferable Skills training</a:t>
            </a:r>
          </a:p>
          <a:p>
            <a:pPr lvl="1">
              <a:lnSpc>
                <a:spcPct val="90000"/>
              </a:lnSpc>
            </a:pPr>
            <a:r>
              <a:rPr lang="en-GB" altLang="en-GB" sz="2000" dirty="0" smtClean="0"/>
              <a:t>EPSRC-funded students may apply to the DGS for funding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8"/>
          <p:cNvSpPr>
            <a:spLocks noGrp="1" noChangeArrowheads="1"/>
          </p:cNvSpPr>
          <p:nvPr>
            <p:ph type="title"/>
          </p:nvPr>
        </p:nvSpPr>
        <p:spPr/>
        <p:txBody>
          <a:bodyPr/>
          <a:lstStyle/>
          <a:p>
            <a:r>
              <a:rPr lang="en-GB" altLang="en-GB" smtClean="0">
                <a:latin typeface="Helvetica" panose="020B0604020202020204" pitchFamily="34" charset="0"/>
              </a:rPr>
              <a:t>What to do next…?</a:t>
            </a:r>
          </a:p>
        </p:txBody>
      </p:sp>
      <p:sp>
        <p:nvSpPr>
          <p:cNvPr id="27651" name="Rectangle 9"/>
          <p:cNvSpPr>
            <a:spLocks noGrp="1" noChangeArrowheads="1"/>
          </p:cNvSpPr>
          <p:nvPr>
            <p:ph type="body" idx="1"/>
          </p:nvPr>
        </p:nvSpPr>
        <p:spPr/>
        <p:txBody>
          <a:bodyPr/>
          <a:lstStyle/>
          <a:p>
            <a:pPr>
              <a:lnSpc>
                <a:spcPct val="80000"/>
              </a:lnSpc>
            </a:pPr>
            <a:r>
              <a:rPr lang="en-GB" altLang="en-GB" sz="2400" dirty="0" smtClean="0"/>
              <a:t>Meet Supervisor(s). Settle in and get to know people</a:t>
            </a:r>
            <a:r>
              <a:rPr lang="en-GB" altLang="en-GB" sz="2400" dirty="0"/>
              <a:t>.</a:t>
            </a:r>
            <a:endParaRPr lang="en-GB" altLang="en-GB" sz="2400" dirty="0" smtClean="0"/>
          </a:p>
          <a:p>
            <a:pPr>
              <a:lnSpc>
                <a:spcPct val="80000"/>
              </a:lnSpc>
            </a:pPr>
            <a:r>
              <a:rPr lang="en-GB" altLang="en-GB" sz="2400" dirty="0" smtClean="0"/>
              <a:t>Fill in forms with supervisor(s)</a:t>
            </a:r>
          </a:p>
          <a:p>
            <a:pPr lvl="1">
              <a:lnSpc>
                <a:spcPct val="80000"/>
              </a:lnSpc>
            </a:pPr>
            <a:r>
              <a:rPr lang="en-GB" altLang="en-GB" sz="2000" dirty="0" smtClean="0"/>
              <a:t>‘New Graduate Student’ questionnaire (</a:t>
            </a:r>
            <a:r>
              <a:rPr lang="en-GB" altLang="en-GB" sz="2000" dirty="0" err="1" smtClean="0"/>
              <a:t>inc.</a:t>
            </a:r>
            <a:r>
              <a:rPr lang="en-GB" altLang="en-GB" sz="2000" dirty="0" smtClean="0"/>
              <a:t> selection of Advisor and proposal of Assessors)</a:t>
            </a:r>
          </a:p>
          <a:p>
            <a:pPr lvl="1">
              <a:lnSpc>
                <a:spcPct val="80000"/>
              </a:lnSpc>
            </a:pPr>
            <a:r>
              <a:rPr lang="en-GB" altLang="en-GB" sz="2000" dirty="0" smtClean="0"/>
              <a:t>Risk assessment form and, if needed, Radiation Protection form</a:t>
            </a:r>
          </a:p>
          <a:p>
            <a:pPr lvl="1">
              <a:lnSpc>
                <a:spcPct val="80000"/>
              </a:lnSpc>
            </a:pPr>
            <a:r>
              <a:rPr lang="en-GB" altLang="en-GB" sz="2000" dirty="0" smtClean="0"/>
              <a:t>Key request form and swipe card access </a:t>
            </a:r>
          </a:p>
          <a:p>
            <a:pPr>
              <a:lnSpc>
                <a:spcPct val="80000"/>
              </a:lnSpc>
            </a:pPr>
            <a:r>
              <a:rPr lang="en-GB" altLang="en-GB" sz="2400" dirty="0" smtClean="0"/>
              <a:t>Compulsory lectures/workshops/training:</a:t>
            </a:r>
          </a:p>
          <a:p>
            <a:pPr lvl="1">
              <a:lnSpc>
                <a:spcPct val="80000"/>
              </a:lnSpc>
            </a:pPr>
            <a:r>
              <a:rPr lang="en-GB" altLang="en-GB" sz="2000" dirty="0" smtClean="0"/>
              <a:t>Safety (Daniel </a:t>
            </a:r>
            <a:r>
              <a:rPr lang="en-GB" altLang="en-GB" sz="2000" dirty="0" err="1" smtClean="0"/>
              <a:t>DeBrincat</a:t>
            </a:r>
            <a:r>
              <a:rPr lang="en-GB" altLang="en-GB" sz="2000" dirty="0" smtClean="0"/>
              <a:t> &amp; Diana </a:t>
            </a:r>
            <a:r>
              <a:rPr lang="en-GB" altLang="en-GB" sz="2000" dirty="0" err="1" smtClean="0"/>
              <a:t>Passmore</a:t>
            </a:r>
            <a:r>
              <a:rPr lang="en-GB" altLang="en-GB" sz="2000" dirty="0" smtClean="0"/>
              <a:t>, wk1)</a:t>
            </a:r>
          </a:p>
          <a:p>
            <a:pPr lvl="1">
              <a:lnSpc>
                <a:spcPct val="80000"/>
              </a:lnSpc>
            </a:pPr>
            <a:r>
              <a:rPr lang="en-GB" altLang="en-GB" sz="2000" dirty="0" smtClean="0"/>
              <a:t>Project Management Skills (Adrian Taylor &amp; others, </a:t>
            </a:r>
            <a:r>
              <a:rPr lang="en-GB" altLang="en-GB" sz="2000" dirty="0" err="1" smtClean="0"/>
              <a:t>wk</a:t>
            </a:r>
            <a:r>
              <a:rPr lang="en-GB" altLang="en-GB" sz="2000" dirty="0" smtClean="0"/>
              <a:t> 4)</a:t>
            </a:r>
          </a:p>
          <a:p>
            <a:pPr lvl="1">
              <a:lnSpc>
                <a:spcPct val="80000"/>
              </a:lnSpc>
            </a:pPr>
            <a:r>
              <a:rPr lang="en-GB" altLang="en-GB" sz="2000" dirty="0" smtClean="0"/>
              <a:t>Career Planning &amp; Skills </a:t>
            </a:r>
            <a:r>
              <a:rPr lang="en-GB" altLang="en-GB" sz="2000" dirty="0"/>
              <a:t>(Adrian Taylor &amp; others, </a:t>
            </a:r>
            <a:r>
              <a:rPr lang="en-GB" altLang="en-GB" sz="2000" dirty="0" err="1" smtClean="0"/>
              <a:t>wk</a:t>
            </a:r>
            <a:r>
              <a:rPr lang="en-GB" altLang="en-GB" sz="2000" dirty="0" smtClean="0"/>
              <a:t> 5)</a:t>
            </a:r>
          </a:p>
          <a:p>
            <a:pPr lvl="1">
              <a:lnSpc>
                <a:spcPct val="80000"/>
              </a:lnSpc>
            </a:pPr>
            <a:r>
              <a:rPr lang="en-GB" altLang="en-GB" sz="2000" dirty="0" smtClean="0"/>
              <a:t>Training for role of TA in the UG Practical Classes (</a:t>
            </a:r>
            <a:r>
              <a:rPr lang="en-GB" altLang="en-GB" sz="2000" dirty="0" err="1" smtClean="0"/>
              <a:t>wk</a:t>
            </a:r>
            <a:r>
              <a:rPr lang="en-GB" altLang="en-GB" sz="2000" dirty="0"/>
              <a:t> </a:t>
            </a:r>
            <a:r>
              <a:rPr lang="en-GB" altLang="en-GB" sz="2000" dirty="0" smtClean="0"/>
              <a:t>6)</a:t>
            </a:r>
          </a:p>
          <a:p>
            <a:pPr lvl="1">
              <a:lnSpc>
                <a:spcPct val="80000"/>
              </a:lnSpc>
            </a:pPr>
            <a:r>
              <a:rPr lang="en-GB" altLang="en-GB" sz="2000" dirty="0" smtClean="0"/>
              <a:t>On-line Research Integrity course (by 31</a:t>
            </a:r>
            <a:r>
              <a:rPr lang="en-GB" altLang="en-GB" sz="2000" baseline="30000" dirty="0" smtClean="0"/>
              <a:t>st</a:t>
            </a:r>
            <a:r>
              <a:rPr lang="en-GB" altLang="en-GB" sz="2000" dirty="0" smtClean="0"/>
              <a:t> July 2025)</a:t>
            </a:r>
          </a:p>
          <a:p>
            <a:pPr>
              <a:lnSpc>
                <a:spcPct val="80000"/>
              </a:lnSpc>
            </a:pPr>
            <a:r>
              <a:rPr lang="en-GB" altLang="en-GB" sz="2400" dirty="0" smtClean="0"/>
              <a:t>Plan project and carry out skills audit</a:t>
            </a:r>
          </a:p>
          <a:p>
            <a:pPr lvl="1">
              <a:lnSpc>
                <a:spcPct val="80000"/>
              </a:lnSpc>
            </a:pPr>
            <a:r>
              <a:rPr lang="en-GB" altLang="en-GB" sz="2000" dirty="0" smtClean="0"/>
              <a:t>decide which teaching/training courses to attend</a:t>
            </a:r>
          </a:p>
          <a:p>
            <a:pPr>
              <a:lnSpc>
                <a:spcPct val="80000"/>
              </a:lnSpc>
            </a:pPr>
            <a:r>
              <a:rPr lang="en-GB" altLang="en-GB" sz="2400" dirty="0" smtClean="0"/>
              <a:t> Contact DGS/Graduate Support Team if problems arise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First Colloquia of the 2024/25 Year</a:t>
            </a:r>
            <a:endParaRPr lang="en-GB" dirty="0"/>
          </a:p>
        </p:txBody>
      </p:sp>
      <p:sp>
        <p:nvSpPr>
          <p:cNvPr id="3" name="Content Placeholder 2"/>
          <p:cNvSpPr>
            <a:spLocks noGrp="1"/>
          </p:cNvSpPr>
          <p:nvPr>
            <p:ph idx="1"/>
          </p:nvPr>
        </p:nvSpPr>
        <p:spPr/>
        <p:txBody>
          <a:bodyPr/>
          <a:lstStyle/>
          <a:p>
            <a:pPr marL="0" indent="0">
              <a:buNone/>
            </a:pPr>
            <a:r>
              <a:rPr lang="en-GB" sz="2400" b="1" u="sng" dirty="0" smtClean="0"/>
              <a:t>Michaelmas </a:t>
            </a:r>
            <a:r>
              <a:rPr lang="en-GB" sz="2400" b="1" u="sng" dirty="0"/>
              <a:t>Term </a:t>
            </a:r>
            <a:r>
              <a:rPr lang="en-GB" sz="2400" b="1" u="sng" dirty="0" smtClean="0"/>
              <a:t>2024</a:t>
            </a:r>
            <a:endParaRPr lang="en-GB" sz="2400" dirty="0"/>
          </a:p>
          <a:p>
            <a:r>
              <a:rPr lang="en-GB" sz="2000" dirty="0"/>
              <a:t>Week 3</a:t>
            </a:r>
            <a:r>
              <a:rPr lang="en-GB" sz="2000" dirty="0" smtClean="0"/>
              <a:t> (31 </a:t>
            </a:r>
            <a:r>
              <a:rPr lang="en-GB" sz="2000" dirty="0"/>
              <a:t>October </a:t>
            </a:r>
            <a:r>
              <a:rPr lang="en-GB" sz="2000" dirty="0" smtClean="0"/>
              <a:t>2024)</a:t>
            </a:r>
            <a:r>
              <a:rPr lang="en-GB" sz="2000" dirty="0"/>
              <a:t> </a:t>
            </a:r>
            <a:r>
              <a:rPr lang="en-GB" sz="2000" b="1" dirty="0"/>
              <a:t> Dr </a:t>
            </a:r>
            <a:r>
              <a:rPr lang="en-GB" sz="2000" b="1" dirty="0" err="1"/>
              <a:t>Zihao</a:t>
            </a:r>
            <a:r>
              <a:rPr lang="en-GB" sz="2000" b="1" dirty="0"/>
              <a:t> Wang (Oxford Materials</a:t>
            </a:r>
            <a:r>
              <a:rPr lang="en-GB" sz="2000" b="1" dirty="0" smtClean="0"/>
              <a:t>)</a:t>
            </a:r>
          </a:p>
          <a:p>
            <a:endParaRPr lang="en-GB" sz="2000" b="1" dirty="0" smtClean="0"/>
          </a:p>
          <a:p>
            <a:r>
              <a:rPr lang="en-GB" sz="2000" dirty="0" smtClean="0"/>
              <a:t>Week </a:t>
            </a:r>
            <a:r>
              <a:rPr lang="en-GB" sz="2000" dirty="0"/>
              <a:t>4</a:t>
            </a:r>
            <a:r>
              <a:rPr lang="en-GB" sz="2000" dirty="0" smtClean="0"/>
              <a:t> (</a:t>
            </a:r>
            <a:r>
              <a:rPr lang="en-GB" sz="2000" dirty="0"/>
              <a:t>7</a:t>
            </a:r>
            <a:r>
              <a:rPr lang="en-GB" sz="2000" dirty="0" smtClean="0"/>
              <a:t> November 2024)</a:t>
            </a:r>
            <a:r>
              <a:rPr lang="en-GB" sz="2000" b="1" dirty="0"/>
              <a:t> Dr K. G. Pradeep (Indian Institute of Technology Madras</a:t>
            </a:r>
            <a:r>
              <a:rPr lang="en-GB" sz="2000" b="1" dirty="0" smtClean="0"/>
              <a:t>)</a:t>
            </a:r>
          </a:p>
          <a:p>
            <a:endParaRPr lang="en-GB" sz="2000" dirty="0"/>
          </a:p>
          <a:p>
            <a:r>
              <a:rPr lang="en-GB" sz="2000" dirty="0"/>
              <a:t>Week 6 </a:t>
            </a:r>
            <a:r>
              <a:rPr lang="en-GB" sz="2000" dirty="0" smtClean="0"/>
              <a:t>(21 </a:t>
            </a:r>
            <a:r>
              <a:rPr lang="en-GB" sz="2000" dirty="0"/>
              <a:t>November </a:t>
            </a:r>
            <a:r>
              <a:rPr lang="en-GB" sz="2000" dirty="0" smtClean="0"/>
              <a:t>2024)</a:t>
            </a:r>
            <a:r>
              <a:rPr lang="en-GB" sz="2000" dirty="0"/>
              <a:t> </a:t>
            </a:r>
            <a:r>
              <a:rPr lang="it-IT" sz="2000" b="1" dirty="0"/>
              <a:t>Dr Francesco D'Acierno (Imperial College, London</a:t>
            </a:r>
            <a:r>
              <a:rPr lang="it-IT" sz="2000" b="1" dirty="0" smtClean="0"/>
              <a:t>)</a:t>
            </a:r>
          </a:p>
          <a:p>
            <a:pPr marL="0" indent="0">
              <a:buNone/>
            </a:pPr>
            <a:endParaRPr lang="en-GB" sz="2000" b="1" dirty="0" smtClean="0"/>
          </a:p>
          <a:p>
            <a:r>
              <a:rPr lang="en-GB" sz="2000" dirty="0" smtClean="0"/>
              <a:t>Week </a:t>
            </a:r>
            <a:r>
              <a:rPr lang="en-GB" sz="2000" dirty="0"/>
              <a:t>8</a:t>
            </a:r>
            <a:r>
              <a:rPr lang="en-GB" sz="2000" dirty="0" smtClean="0"/>
              <a:t> (</a:t>
            </a:r>
            <a:r>
              <a:rPr lang="en-GB" sz="2000" dirty="0"/>
              <a:t>5</a:t>
            </a:r>
            <a:r>
              <a:rPr lang="en-GB" sz="2000" dirty="0" smtClean="0"/>
              <a:t> December 2024)</a:t>
            </a:r>
            <a:r>
              <a:rPr lang="en-GB" sz="2000" dirty="0"/>
              <a:t>  </a:t>
            </a:r>
            <a:r>
              <a:rPr lang="en-GB" sz="2000" b="1" dirty="0"/>
              <a:t>Dr Greg Mazur (Oxford Materials)</a:t>
            </a:r>
          </a:p>
          <a:p>
            <a:pPr marL="0" indent="0">
              <a:buNone/>
            </a:pPr>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See  </a:t>
            </a:r>
            <a:r>
              <a:rPr lang="en-GB" sz="2400" dirty="0">
                <a:latin typeface="Arial" panose="020B0604020202020204" pitchFamily="34" charset="0"/>
                <a:cs typeface="Arial" panose="020B0604020202020204" pitchFamily="34" charset="0"/>
              </a:rPr>
              <a:t>https://www.materials.ox.ac.uk/news/colloquia.html</a:t>
            </a:r>
          </a:p>
          <a:p>
            <a:pPr marL="0" indent="0">
              <a:buNone/>
            </a:pPr>
            <a:endParaRPr lang="en-GB" sz="2400" dirty="0" smtClean="0">
              <a:latin typeface="Arial" panose="020B0604020202020204" pitchFamily="34" charset="0"/>
              <a:cs typeface="Arial" panose="020B0604020202020204" pitchFamily="34" charset="0"/>
            </a:endParaRPr>
          </a:p>
          <a:p>
            <a:pPr marL="0" indent="0">
              <a:buNone/>
            </a:pPr>
            <a:endParaRPr lang="en-GB" dirty="0"/>
          </a:p>
          <a:p>
            <a:endParaRPr lang="en-GB" dirty="0"/>
          </a:p>
        </p:txBody>
      </p:sp>
    </p:spTree>
    <p:extLst>
      <p:ext uri="{BB962C8B-B14F-4D97-AF65-F5344CB8AC3E}">
        <p14:creationId xmlns:p14="http://schemas.microsoft.com/office/powerpoint/2010/main" val="3245564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GB" dirty="0">
                <a:latin typeface="Helvetica" panose="020B0604020202020204" pitchFamily="34" charset="0"/>
              </a:rPr>
              <a:t>PGR Support Structure </a:t>
            </a:r>
            <a:r>
              <a:rPr lang="en-GB" altLang="en-GB" dirty="0" smtClean="0">
                <a:latin typeface="Helvetica" panose="020B0604020202020204" pitchFamily="34" charset="0"/>
              </a:rPr>
              <a:t>- Wellbeing</a:t>
            </a:r>
            <a:endParaRPr lang="en-GB" dirty="0"/>
          </a:p>
        </p:txBody>
      </p:sp>
      <p:sp>
        <p:nvSpPr>
          <p:cNvPr id="3" name="Content Placeholder 2"/>
          <p:cNvSpPr>
            <a:spLocks noGrp="1"/>
          </p:cNvSpPr>
          <p:nvPr>
            <p:ph idx="1"/>
          </p:nvPr>
        </p:nvSpPr>
        <p:spPr/>
        <p:txBody>
          <a:bodyPr/>
          <a:lstStyle/>
          <a:p>
            <a:r>
              <a:rPr lang="en-GB" altLang="en-GB" sz="2000" dirty="0"/>
              <a:t>Supervision Team &amp; Research </a:t>
            </a:r>
            <a:r>
              <a:rPr lang="en-GB" altLang="en-GB" sz="2000" dirty="0" smtClean="0"/>
              <a:t>Group. Department Advisor. DGS.</a:t>
            </a:r>
            <a:endParaRPr lang="en-GB" altLang="en-GB" sz="2000" dirty="0"/>
          </a:p>
          <a:p>
            <a:pPr lvl="0"/>
            <a:r>
              <a:rPr lang="en-GB" altLang="en-GB" sz="2000" dirty="0" smtClean="0"/>
              <a:t>Materials </a:t>
            </a:r>
            <a:r>
              <a:rPr lang="en-GB" altLang="en-GB" sz="2000" dirty="0"/>
              <a:t>Education Support </a:t>
            </a:r>
            <a:r>
              <a:rPr lang="en-GB" altLang="en-GB" sz="2000" dirty="0" smtClean="0"/>
              <a:t>Team</a:t>
            </a:r>
          </a:p>
          <a:p>
            <a:pPr lvl="0"/>
            <a:r>
              <a:rPr lang="en-GB" altLang="en-GB" sz="2000" dirty="0" smtClean="0"/>
              <a:t>Materials Disability Coordinators (Philippa Moss &amp; Tom Heath)</a:t>
            </a:r>
          </a:p>
          <a:p>
            <a:r>
              <a:rPr lang="en-GB" altLang="en-GB" sz="2000" dirty="0"/>
              <a:t>The DGS is also the Materials PGR Disability Lead &amp; Welfare Contact</a:t>
            </a:r>
          </a:p>
          <a:p>
            <a:pPr lvl="0"/>
            <a:r>
              <a:rPr lang="en-GB" altLang="en-GB" sz="2000" dirty="0" smtClean="0"/>
              <a:t>Joint </a:t>
            </a:r>
            <a:r>
              <a:rPr lang="en-GB" altLang="en-GB" sz="2000" dirty="0"/>
              <a:t>Consultative Committee for </a:t>
            </a:r>
            <a:r>
              <a:rPr lang="en-GB" altLang="en-GB" sz="2000" dirty="0" smtClean="0"/>
              <a:t>Graduates and </a:t>
            </a:r>
            <a:r>
              <a:rPr lang="en-GB" altLang="en-GB" sz="2000" dirty="0" smtClean="0"/>
              <a:t>Other Peer Support</a:t>
            </a:r>
          </a:p>
          <a:p>
            <a:pPr lvl="0"/>
            <a:r>
              <a:rPr lang="en-GB" altLang="en-GB" sz="2000" dirty="0" smtClean="0"/>
              <a:t>Department Quiet/Private Rooms</a:t>
            </a:r>
            <a:endParaRPr lang="en-GB" altLang="en-GB" sz="2000" dirty="0"/>
          </a:p>
          <a:p>
            <a:pPr lvl="0"/>
            <a:r>
              <a:rPr lang="en-GB" altLang="en-GB" sz="2000" dirty="0" smtClean="0"/>
              <a:t>Department </a:t>
            </a:r>
            <a:r>
              <a:rPr lang="en-GB" altLang="en-GB" sz="2000" dirty="0"/>
              <a:t>Mental Health </a:t>
            </a:r>
            <a:r>
              <a:rPr lang="en-GB" altLang="en-GB" sz="2000" dirty="0" smtClean="0"/>
              <a:t>First-Aiders &amp; Anti-Harassment </a:t>
            </a:r>
            <a:r>
              <a:rPr lang="en-GB" altLang="en-GB" sz="2000" dirty="0"/>
              <a:t>Advisors</a:t>
            </a:r>
          </a:p>
          <a:p>
            <a:pPr lvl="0"/>
            <a:r>
              <a:rPr lang="en-GB" altLang="en-GB" sz="2000" dirty="0" smtClean="0"/>
              <a:t>College Welfare Dean, College Senior Tutor, College Advisor</a:t>
            </a:r>
          </a:p>
          <a:p>
            <a:pPr lvl="0"/>
            <a:r>
              <a:rPr lang="en-GB" sz="2000" dirty="0" smtClean="0"/>
              <a:t>University Counselling Service and Disability </a:t>
            </a:r>
            <a:r>
              <a:rPr lang="en-GB" sz="2000" dirty="0"/>
              <a:t>Advisory Service (DAS)</a:t>
            </a:r>
          </a:p>
          <a:p>
            <a:pPr lvl="0"/>
            <a:r>
              <a:rPr lang="en-GB" sz="2000" dirty="0"/>
              <a:t>Bodleian </a:t>
            </a:r>
            <a:r>
              <a:rPr lang="en-GB" sz="2000" dirty="0" smtClean="0"/>
              <a:t>Libraries Wellbeing and Oxford University Students Union </a:t>
            </a:r>
          </a:p>
          <a:p>
            <a:pPr lvl="0"/>
            <a:r>
              <a:rPr lang="en-GB" sz="2000" dirty="0" smtClean="0"/>
              <a:t>External Resources</a:t>
            </a:r>
          </a:p>
          <a:p>
            <a:pPr lvl="0"/>
            <a:r>
              <a:rPr lang="en-GB" sz="2000" b="1" dirty="0">
                <a:solidFill>
                  <a:srgbClr val="00B050"/>
                </a:solidFill>
              </a:rPr>
              <a:t>https://</a:t>
            </a:r>
            <a:r>
              <a:rPr lang="en-GB" sz="2000" b="1" dirty="0" smtClean="0">
                <a:solidFill>
                  <a:srgbClr val="00B050"/>
                </a:solidFill>
              </a:rPr>
              <a:t>www.ox.ac.uk/students/welfare</a:t>
            </a:r>
          </a:p>
          <a:p>
            <a:r>
              <a:rPr lang="en-GB" sz="2000" b="1" dirty="0" smtClean="0">
                <a:solidFill>
                  <a:srgbClr val="00B050"/>
                </a:solidFill>
              </a:rPr>
              <a:t>www.materials.ox.ac.uk    </a:t>
            </a:r>
            <a:r>
              <a:rPr lang="en-GB" sz="2000" dirty="0" smtClean="0">
                <a:solidFill>
                  <a:srgbClr val="00B050"/>
                </a:solidFill>
              </a:rPr>
              <a:t>See </a:t>
            </a:r>
            <a:r>
              <a:rPr lang="en-GB" sz="2000" b="1" dirty="0" smtClean="0">
                <a:solidFill>
                  <a:srgbClr val="00B050"/>
                </a:solidFill>
              </a:rPr>
              <a:t>Welfare &amp; Wellbeing </a:t>
            </a:r>
            <a:r>
              <a:rPr lang="en-GB" sz="2000" dirty="0" smtClean="0">
                <a:solidFill>
                  <a:srgbClr val="00B050"/>
                </a:solidFill>
              </a:rPr>
              <a:t>on Homepage</a:t>
            </a:r>
            <a:endParaRPr lang="en-GB" sz="2000" b="1" dirty="0">
              <a:solidFill>
                <a:srgbClr val="00B050"/>
              </a:solidFill>
            </a:endParaRPr>
          </a:p>
          <a:p>
            <a:pPr marL="0" lvl="0" indent="0">
              <a:buNone/>
            </a:pPr>
            <a:endParaRPr lang="en-GB" altLang="en-GB" sz="2000" dirty="0"/>
          </a:p>
          <a:p>
            <a:endParaRPr lang="en-GB" dirty="0"/>
          </a:p>
        </p:txBody>
      </p:sp>
    </p:spTree>
    <p:extLst>
      <p:ext uri="{BB962C8B-B14F-4D97-AF65-F5344CB8AC3E}">
        <p14:creationId xmlns:p14="http://schemas.microsoft.com/office/powerpoint/2010/main" val="2275395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b="1" dirty="0">
                <a:latin typeface="+mn-lt"/>
              </a:rPr>
              <a:t>University Counselling </a:t>
            </a:r>
            <a:r>
              <a:rPr lang="en-GB" sz="2800" b="1" dirty="0" smtClean="0">
                <a:latin typeface="+mn-lt"/>
              </a:rPr>
              <a:t>Service Workshops</a:t>
            </a:r>
            <a:endParaRPr lang="en-GB" sz="2800" b="1" dirty="0">
              <a:latin typeface="+mn-lt"/>
            </a:endParaRPr>
          </a:p>
        </p:txBody>
      </p:sp>
      <p:sp>
        <p:nvSpPr>
          <p:cNvPr id="3" name="Content Placeholder 2"/>
          <p:cNvSpPr>
            <a:spLocks noGrp="1"/>
          </p:cNvSpPr>
          <p:nvPr>
            <p:ph idx="1"/>
          </p:nvPr>
        </p:nvSpPr>
        <p:spPr/>
        <p:txBody>
          <a:bodyPr/>
          <a:lstStyle/>
          <a:p>
            <a:pPr marR="1073150">
              <a:spcAft>
                <a:spcPts val="0"/>
              </a:spcAft>
            </a:pPr>
            <a:r>
              <a:rPr lang="en-GB" sz="2000" b="1" dirty="0" smtClean="0">
                <a:ea typeface="Calibri" panose="020F0502020204030204" pitchFamily="34" charset="0"/>
              </a:rPr>
              <a:t>Workshop </a:t>
            </a:r>
            <a:r>
              <a:rPr lang="en-GB" sz="2000" b="1" dirty="0">
                <a:ea typeface="Calibri" panose="020F0502020204030204" pitchFamily="34" charset="0"/>
              </a:rPr>
              <a:t>1: </a:t>
            </a:r>
            <a:r>
              <a:rPr lang="en-GB" sz="2000" b="1" dirty="0" smtClean="0">
                <a:ea typeface="Calibri" panose="020F0502020204030204" pitchFamily="34" charset="0"/>
              </a:rPr>
              <a:t>Thursday Week 5</a:t>
            </a:r>
            <a:r>
              <a:rPr lang="en-GB" sz="2000" b="1" dirty="0">
                <a:ea typeface="Calibri" panose="020F0502020204030204" pitchFamily="34" charset="0"/>
              </a:rPr>
              <a:t> </a:t>
            </a:r>
            <a:r>
              <a:rPr lang="en-GB" sz="2000" b="1" dirty="0" smtClean="0">
                <a:ea typeface="Calibri" panose="020F0502020204030204" pitchFamily="34" charset="0"/>
              </a:rPr>
              <a:t>MT 2024</a:t>
            </a:r>
            <a:endParaRPr lang="en-GB" sz="2000" b="1" dirty="0">
              <a:ea typeface="Calibri" panose="020F0502020204030204" pitchFamily="34" charset="0"/>
            </a:endParaRPr>
          </a:p>
          <a:p>
            <a:pPr marL="0" indent="0">
              <a:spcAft>
                <a:spcPts val="0"/>
              </a:spcAft>
              <a:buNone/>
            </a:pPr>
            <a:r>
              <a:rPr lang="en-GB" sz="2000" dirty="0">
                <a:ea typeface="Calibri" panose="020F0502020204030204" pitchFamily="34" charset="0"/>
              </a:rPr>
              <a:t>Getting started: beginning your DPhil life in Oxford as you mean to go on – finding a work life balance and looking after your emotions</a:t>
            </a:r>
          </a:p>
          <a:p>
            <a:pPr>
              <a:spcAft>
                <a:spcPts val="0"/>
              </a:spcAft>
            </a:pPr>
            <a:r>
              <a:rPr lang="en-GB" sz="2000" b="1" dirty="0" smtClean="0">
                <a:ea typeface="Calibri" panose="020F0502020204030204" pitchFamily="34" charset="0"/>
              </a:rPr>
              <a:t>Workshop </a:t>
            </a:r>
            <a:r>
              <a:rPr lang="en-GB" sz="2000" b="1" dirty="0">
                <a:ea typeface="Calibri" panose="020F0502020204030204" pitchFamily="34" charset="0"/>
              </a:rPr>
              <a:t>2: </a:t>
            </a:r>
            <a:r>
              <a:rPr lang="en-GB" sz="2000" b="1" dirty="0" smtClean="0">
                <a:ea typeface="Calibri" panose="020F0502020204030204" pitchFamily="34" charset="0"/>
              </a:rPr>
              <a:t>Thursday Week 7 MT 2024</a:t>
            </a:r>
            <a:endParaRPr lang="en-GB" sz="2000" b="1" dirty="0">
              <a:ea typeface="Calibri" panose="020F0502020204030204" pitchFamily="34" charset="0"/>
            </a:endParaRPr>
          </a:p>
          <a:p>
            <a:pPr marL="0" indent="0">
              <a:spcAft>
                <a:spcPts val="0"/>
              </a:spcAft>
              <a:buNone/>
            </a:pPr>
            <a:r>
              <a:rPr lang="en-GB" sz="2000" dirty="0">
                <a:ea typeface="Calibri" panose="020F0502020204030204" pitchFamily="34" charset="0"/>
              </a:rPr>
              <a:t>Getting on: managing professional relationships (supervisors, lab, peers), preparing emotionally for transfer of status, and dealing with DPhil crises along the </a:t>
            </a:r>
            <a:r>
              <a:rPr lang="en-GB" sz="2000" dirty="0" smtClean="0">
                <a:ea typeface="Calibri" panose="020F0502020204030204" pitchFamily="34" charset="0"/>
              </a:rPr>
              <a:t>way</a:t>
            </a:r>
            <a:r>
              <a:rPr lang="en-GB" sz="2000" dirty="0">
                <a:ea typeface="Calibri" panose="020F0502020204030204" pitchFamily="34" charset="0"/>
              </a:rPr>
              <a:t> </a:t>
            </a:r>
          </a:p>
          <a:p>
            <a:pPr>
              <a:spcAft>
                <a:spcPts val="0"/>
              </a:spcAft>
            </a:pPr>
            <a:r>
              <a:rPr lang="en-GB" sz="2000" b="1" dirty="0">
                <a:ea typeface="Calibri" panose="020F0502020204030204" pitchFamily="34" charset="0"/>
              </a:rPr>
              <a:t>Workshop 3: </a:t>
            </a:r>
            <a:r>
              <a:rPr lang="en-GB" sz="2000" b="1" dirty="0" smtClean="0">
                <a:ea typeface="Calibri" panose="020F0502020204030204" pitchFamily="34" charset="0"/>
              </a:rPr>
              <a:t>Thursday Week 9 MT 2024</a:t>
            </a:r>
            <a:endParaRPr lang="en-GB" sz="2000" b="1" dirty="0">
              <a:ea typeface="Calibri" panose="020F0502020204030204" pitchFamily="34" charset="0"/>
            </a:endParaRPr>
          </a:p>
          <a:p>
            <a:pPr marL="0" indent="0">
              <a:spcAft>
                <a:spcPts val="0"/>
              </a:spcAft>
              <a:buNone/>
            </a:pPr>
            <a:r>
              <a:rPr lang="en-GB" sz="2000" dirty="0">
                <a:ea typeface="Calibri" panose="020F0502020204030204" pitchFamily="34" charset="0"/>
              </a:rPr>
              <a:t>Getting finished – preparing emotionally for submission, your viva, and life after the DPhil</a:t>
            </a:r>
          </a:p>
          <a:p>
            <a:pPr>
              <a:spcAft>
                <a:spcPts val="0"/>
              </a:spcAft>
            </a:pPr>
            <a:r>
              <a:rPr lang="en-GB" sz="2000" dirty="0" smtClean="0">
                <a:ea typeface="Calibri" panose="020F0502020204030204" pitchFamily="34" charset="0"/>
              </a:rPr>
              <a:t>Sign </a:t>
            </a:r>
            <a:r>
              <a:rPr lang="en-GB" sz="2000" dirty="0">
                <a:ea typeface="Calibri" panose="020F0502020204030204" pitchFamily="34" charset="0"/>
              </a:rPr>
              <a:t>up </a:t>
            </a:r>
            <a:r>
              <a:rPr lang="en-GB" sz="2000" dirty="0" smtClean="0">
                <a:ea typeface="Calibri" panose="020F0502020204030204" pitchFamily="34" charset="0"/>
              </a:rPr>
              <a:t>via the </a:t>
            </a:r>
            <a:r>
              <a:rPr lang="en-GB" sz="2000" dirty="0">
                <a:ea typeface="Calibri" panose="020F0502020204030204" pitchFamily="34" charset="0"/>
              </a:rPr>
              <a:t>University Counselling Service </a:t>
            </a:r>
            <a:r>
              <a:rPr lang="en-GB" sz="2000" dirty="0" smtClean="0">
                <a:ea typeface="Calibri" panose="020F0502020204030204" pitchFamily="34" charset="0"/>
              </a:rPr>
              <a:t>webpage</a:t>
            </a:r>
            <a:r>
              <a:rPr lang="en-GB" sz="2000" dirty="0">
                <a:ea typeface="Calibri" panose="020F0502020204030204" pitchFamily="34" charset="0"/>
              </a:rPr>
              <a:t>: </a:t>
            </a:r>
            <a:r>
              <a:rPr lang="en-GB" sz="2000" dirty="0">
                <a:solidFill>
                  <a:schemeClr val="tx1"/>
                </a:solidFill>
                <a:ea typeface="Calibri" panose="020F0502020204030204" pitchFamily="34" charset="0"/>
              </a:rPr>
              <a:t>https://</a:t>
            </a:r>
            <a:r>
              <a:rPr lang="en-GB" sz="2000" dirty="0" smtClean="0">
                <a:solidFill>
                  <a:schemeClr val="tx1"/>
                </a:solidFill>
                <a:ea typeface="Calibri" panose="020F0502020204030204" pitchFamily="34" charset="0"/>
              </a:rPr>
              <a:t>www.ox.ac.uk/students/welfare/counselling/group </a:t>
            </a:r>
            <a:endParaRPr lang="en-GB" sz="2000" dirty="0">
              <a:solidFill>
                <a:schemeClr val="tx1"/>
              </a:solidFill>
              <a:ea typeface="Calibri" panose="020F0502020204030204" pitchFamily="34" charset="0"/>
            </a:endParaRPr>
          </a:p>
          <a:p>
            <a:r>
              <a:rPr lang="en-GB" sz="2000" dirty="0" smtClean="0">
                <a:ea typeface="Calibri" panose="020F0502020204030204" pitchFamily="34" charset="0"/>
              </a:rPr>
              <a:t>The </a:t>
            </a:r>
            <a:r>
              <a:rPr lang="en-GB" sz="2000" dirty="0">
                <a:ea typeface="Calibri" panose="020F0502020204030204" pitchFamily="34" charset="0"/>
              </a:rPr>
              <a:t>workshops can be attended </a:t>
            </a:r>
            <a:r>
              <a:rPr lang="en-GB" sz="2000" dirty="0" smtClean="0">
                <a:ea typeface="Calibri" panose="020F0502020204030204" pitchFamily="34" charset="0"/>
              </a:rPr>
              <a:t>either individually </a:t>
            </a:r>
            <a:r>
              <a:rPr lang="en-GB" sz="2000" dirty="0">
                <a:ea typeface="Calibri" panose="020F0502020204030204" pitchFamily="34" charset="0"/>
              </a:rPr>
              <a:t>or as a series (the idea is that they will be repeated </a:t>
            </a:r>
            <a:r>
              <a:rPr lang="en-GB" sz="2000" dirty="0" smtClean="0">
                <a:ea typeface="Calibri" panose="020F0502020204030204" pitchFamily="34" charset="0"/>
              </a:rPr>
              <a:t>each term).</a:t>
            </a:r>
            <a:endParaRPr lang="en-GB" sz="2000" dirty="0"/>
          </a:p>
        </p:txBody>
      </p:sp>
    </p:spTree>
    <p:extLst>
      <p:ext uri="{BB962C8B-B14F-4D97-AF65-F5344CB8AC3E}">
        <p14:creationId xmlns:p14="http://schemas.microsoft.com/office/powerpoint/2010/main" val="3608642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92100"/>
            <a:ext cx="8382000" cy="762000"/>
          </a:xfrm>
        </p:spPr>
        <p:txBody>
          <a:bodyPr/>
          <a:lstStyle/>
          <a:p>
            <a:pPr marL="914400" indent="457200">
              <a:lnSpc>
                <a:spcPct val="107000"/>
              </a:lnSpc>
              <a:spcAft>
                <a:spcPts val="800"/>
              </a:spcAft>
            </a:pPr>
            <a:r>
              <a:rPr lang="en-GB" sz="1800" b="1" dirty="0" smtClean="0">
                <a:latin typeface="Arial" panose="020B0604020202020204" pitchFamily="34" charset="0"/>
                <a:ea typeface="Calibri" panose="020F0502020204030204" pitchFamily="34" charset="0"/>
                <a:cs typeface="Arial" panose="020B0604020202020204" pitchFamily="34" charset="0"/>
              </a:rPr>
              <a:t>MATERIALS SUPPORT STRUCTURE FOR PGR STUDENTS</a:t>
            </a:r>
            <a:endParaRPr lang="en-GB" sz="1800" b="1" dirty="0">
              <a:latin typeface="Arial" panose="020B0604020202020204" pitchFamily="34" charset="0"/>
              <a:cs typeface="Arial" panose="020B0604020202020204" pitchFamily="34" charset="0"/>
            </a:endParaRPr>
          </a:p>
        </p:txBody>
      </p:sp>
      <p:pic>
        <p:nvPicPr>
          <p:cNvPr id="35" name="Content Placeholder 34"/>
          <p:cNvPicPr>
            <a:picLocks noGrp="1" noChangeAspect="1"/>
          </p:cNvPicPr>
          <p:nvPr>
            <p:ph idx="1"/>
          </p:nvPr>
        </p:nvPicPr>
        <p:blipFill>
          <a:blip r:embed="rId2"/>
          <a:stretch>
            <a:fillRect/>
          </a:stretch>
        </p:blipFill>
        <p:spPr>
          <a:xfrm>
            <a:off x="762000" y="1345330"/>
            <a:ext cx="8382000" cy="4281639"/>
          </a:xfrm>
          <a:prstGeom prst="rect">
            <a:avLst/>
          </a:prstGeom>
        </p:spPr>
      </p:pic>
    </p:spTree>
    <p:extLst>
      <p:ext uri="{BB962C8B-B14F-4D97-AF65-F5344CB8AC3E}">
        <p14:creationId xmlns:p14="http://schemas.microsoft.com/office/powerpoint/2010/main" val="869224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a:xfrm>
            <a:off x="704850" y="260350"/>
            <a:ext cx="8382000" cy="762000"/>
          </a:xfrm>
        </p:spPr>
        <p:txBody>
          <a:bodyPr/>
          <a:lstStyle/>
          <a:p>
            <a:r>
              <a:rPr lang="en-GB" altLang="en-GB" dirty="0" smtClean="0">
                <a:latin typeface="Helvetica" panose="020B0604020202020204" pitchFamily="34" charset="0"/>
              </a:rPr>
              <a:t>On-line Handbooks and guides</a:t>
            </a:r>
          </a:p>
        </p:txBody>
      </p:sp>
      <p:sp>
        <p:nvSpPr>
          <p:cNvPr id="5123" name="Rectangle 5"/>
          <p:cNvSpPr>
            <a:spLocks noGrp="1" noChangeArrowheads="1"/>
          </p:cNvSpPr>
          <p:nvPr>
            <p:ph type="body" idx="1"/>
          </p:nvPr>
        </p:nvSpPr>
        <p:spPr/>
        <p:txBody>
          <a:bodyPr/>
          <a:lstStyle/>
          <a:p>
            <a:pPr>
              <a:lnSpc>
                <a:spcPct val="90000"/>
              </a:lnSpc>
            </a:pPr>
            <a:r>
              <a:rPr lang="en-GB" altLang="en-GB" b="1" dirty="0" smtClean="0"/>
              <a:t>Materials Graduate Student Handbook</a:t>
            </a:r>
          </a:p>
          <a:p>
            <a:pPr lvl="1">
              <a:lnSpc>
                <a:spcPct val="90000"/>
              </a:lnSpc>
            </a:pPr>
            <a:r>
              <a:rPr lang="en-GB" altLang="en-GB" sz="2000" dirty="0" smtClean="0"/>
              <a:t>Our Materials DPhil &amp; MSc(Res) Research Programmes</a:t>
            </a:r>
          </a:p>
          <a:p>
            <a:pPr>
              <a:lnSpc>
                <a:spcPct val="90000"/>
              </a:lnSpc>
            </a:pPr>
            <a:r>
              <a:rPr lang="en-GB" altLang="en-GB" sz="2400" dirty="0" smtClean="0"/>
              <a:t>MPLSD on-line PG Research Student ‘Handbook’</a:t>
            </a:r>
          </a:p>
          <a:p>
            <a:pPr>
              <a:lnSpc>
                <a:spcPct val="90000"/>
              </a:lnSpc>
            </a:pPr>
            <a:r>
              <a:rPr lang="en-GB" altLang="en-GB" sz="2400" dirty="0"/>
              <a:t>University Student Handbook 2024/25</a:t>
            </a:r>
            <a:endParaRPr lang="en-GB" altLang="en-GB" sz="2400" dirty="0" smtClean="0"/>
          </a:p>
          <a:p>
            <a:pPr>
              <a:lnSpc>
                <a:spcPct val="90000"/>
              </a:lnSpc>
            </a:pPr>
            <a:r>
              <a:rPr lang="en-GB" altLang="en-GB" sz="2400" dirty="0" smtClean="0"/>
              <a:t>EdC Notes of Guidance for Research Degrees</a:t>
            </a:r>
          </a:p>
          <a:p>
            <a:pPr>
              <a:lnSpc>
                <a:spcPct val="90000"/>
              </a:lnSpc>
            </a:pPr>
            <a:r>
              <a:rPr lang="en-GB" altLang="en-GB" sz="2400" b="1" dirty="0" smtClean="0"/>
              <a:t>Materials PG Lecture &amp; Training Course Synopses and Research Colloquia Details</a:t>
            </a:r>
          </a:p>
          <a:p>
            <a:pPr lvl="1">
              <a:lnSpc>
                <a:spcPct val="90000"/>
              </a:lnSpc>
            </a:pPr>
            <a:r>
              <a:rPr lang="en-GB" altLang="en-GB" sz="2000" dirty="0" smtClean="0"/>
              <a:t>Information on training and teaching</a:t>
            </a:r>
          </a:p>
          <a:p>
            <a:pPr>
              <a:lnSpc>
                <a:spcPct val="90000"/>
              </a:lnSpc>
            </a:pPr>
            <a:r>
              <a:rPr lang="en-GB" altLang="en-GB" sz="2400" b="1" dirty="0" smtClean="0"/>
              <a:t>MPLSD Researcher Training &amp; Development Opportunities Brochure and Webpages</a:t>
            </a:r>
          </a:p>
          <a:p>
            <a:pPr>
              <a:lnSpc>
                <a:spcPct val="90000"/>
              </a:lnSpc>
            </a:pPr>
            <a:r>
              <a:rPr lang="en-GB" altLang="en-GB" b="1" dirty="0" smtClean="0"/>
              <a:t>Materials </a:t>
            </a:r>
            <a:r>
              <a:rPr lang="en-GB" altLang="en-GB" b="1" dirty="0"/>
              <a:t>Information Centre - </a:t>
            </a:r>
            <a:r>
              <a:rPr lang="en-GB" altLang="en-GB" sz="2000" dirty="0"/>
              <a:t>W</a:t>
            </a:r>
            <a:r>
              <a:rPr lang="en-GB" altLang="en-GB" sz="2000" dirty="0" smtClean="0"/>
              <a:t>here </a:t>
            </a:r>
            <a:r>
              <a:rPr lang="en-GB" altLang="en-GB" sz="2000" dirty="0"/>
              <a:t>to find what you need (and who to ask</a:t>
            </a:r>
            <a:r>
              <a:rPr lang="en-GB" altLang="en-GB" sz="2000" dirty="0" smtClean="0"/>
              <a:t>!)  </a:t>
            </a:r>
            <a:r>
              <a:rPr lang="en-GB" altLang="en-GB" sz="2000" dirty="0" smtClean="0">
                <a:solidFill>
                  <a:schemeClr val="tx1"/>
                </a:solidFill>
                <a:latin typeface="Arial" panose="020B0604020202020204" pitchFamily="34" charset="0"/>
                <a:cs typeface="Arial" panose="020B0604020202020204" pitchFamily="34" charset="0"/>
              </a:rPr>
              <a:t>www.materials.ox.ac.uk/mic</a:t>
            </a:r>
          </a:p>
          <a:p>
            <a:pPr marL="457200" lvl="1" indent="0">
              <a:lnSpc>
                <a:spcPct val="90000"/>
              </a:lnSpc>
              <a:buNone/>
            </a:pPr>
            <a:endParaRPr lang="en-GB" altLang="en-GB" dirty="0" smtClean="0"/>
          </a:p>
          <a:p>
            <a:pPr>
              <a:lnSpc>
                <a:spcPct val="90000"/>
              </a:lnSpc>
              <a:buFontTx/>
              <a:buNone/>
            </a:pPr>
            <a:endParaRPr lang="en-GB" altLang="en-GB"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IMPORTANT WEBPAGES &amp; LINKS</a:t>
            </a:r>
            <a:endParaRPr lang="en-GB" dirty="0"/>
          </a:p>
        </p:txBody>
      </p:sp>
      <p:sp>
        <p:nvSpPr>
          <p:cNvPr id="3" name="Content Placeholder 2"/>
          <p:cNvSpPr>
            <a:spLocks noGrp="1"/>
          </p:cNvSpPr>
          <p:nvPr>
            <p:ph idx="1"/>
          </p:nvPr>
        </p:nvSpPr>
        <p:spPr/>
        <p:txBody>
          <a:bodyPr/>
          <a:lstStyle/>
          <a:p>
            <a:r>
              <a:rPr lang="en-GB" sz="2200" dirty="0" smtClean="0">
                <a:latin typeface="Arial" panose="020B0604020202020204" pitchFamily="34" charset="0"/>
                <a:cs typeface="Arial" panose="020B0604020202020204" pitchFamily="34" charset="0"/>
              </a:rPr>
              <a:t>Lecture/Workshop documents and recordings (see CANVAS VLE, Materials: PGR Teaching &amp; Training)   </a:t>
            </a:r>
            <a:r>
              <a:rPr lang="en-GB" sz="2200" dirty="0" smtClean="0">
                <a:solidFill>
                  <a:schemeClr val="tx1"/>
                </a:solidFill>
                <a:latin typeface="Arial" panose="020B0604020202020204" pitchFamily="34" charset="0"/>
                <a:cs typeface="Arial" panose="020B0604020202020204" pitchFamily="34" charset="0"/>
              </a:rPr>
              <a:t>https</a:t>
            </a:r>
            <a:r>
              <a:rPr lang="en-GB" sz="2200" dirty="0">
                <a:solidFill>
                  <a:schemeClr val="tx1"/>
                </a:solidFill>
                <a:latin typeface="Arial" panose="020B0604020202020204" pitchFamily="34" charset="0"/>
                <a:cs typeface="Arial" panose="020B0604020202020204" pitchFamily="34" charset="0"/>
              </a:rPr>
              <a:t>://</a:t>
            </a:r>
            <a:r>
              <a:rPr lang="en-GB" sz="2200" dirty="0" smtClean="0">
                <a:solidFill>
                  <a:schemeClr val="tx1"/>
                </a:solidFill>
                <a:latin typeface="Arial" panose="020B0604020202020204" pitchFamily="34" charset="0"/>
                <a:cs typeface="Arial" panose="020B0604020202020204" pitchFamily="34" charset="0"/>
              </a:rPr>
              <a:t>login.canvas.ox.ac.uk  </a:t>
            </a:r>
          </a:p>
          <a:p>
            <a:r>
              <a:rPr lang="en-GB" sz="2200" dirty="0" smtClean="0">
                <a:latin typeface="Arial" panose="020B0604020202020204" pitchFamily="34" charset="0"/>
                <a:cs typeface="Arial" panose="020B0604020202020204" pitchFamily="34" charset="0"/>
              </a:rPr>
              <a:t>‘Materials: PGR Progression’ On-line Site</a:t>
            </a:r>
          </a:p>
          <a:p>
            <a:pPr marL="0" indent="0">
              <a:buNone/>
            </a:pPr>
            <a:r>
              <a:rPr lang="en-GB" sz="2200" dirty="0" smtClean="0">
                <a:solidFill>
                  <a:schemeClr val="tx1"/>
                </a:solidFill>
                <a:latin typeface="Arial" panose="020B0604020202020204" pitchFamily="34" charset="0"/>
                <a:cs typeface="Arial" panose="020B0604020202020204" pitchFamily="34" charset="0"/>
              </a:rPr>
              <a:t>    Portal via CANVAS</a:t>
            </a:r>
          </a:p>
          <a:p>
            <a:pPr marL="0" indent="0">
              <a:buNone/>
            </a:pPr>
            <a:endParaRPr lang="en-GB" sz="2200" dirty="0" smtClean="0">
              <a:latin typeface="Arial" panose="020B0604020202020204" pitchFamily="34" charset="0"/>
              <a:cs typeface="Arial" panose="020B0604020202020204" pitchFamily="34" charset="0"/>
            </a:endParaRPr>
          </a:p>
          <a:p>
            <a:r>
              <a:rPr lang="en-GB" sz="2200" dirty="0" smtClean="0">
                <a:latin typeface="Arial" panose="020B0604020202020204" pitchFamily="34" charset="0"/>
                <a:cs typeface="Arial" panose="020B0604020202020204" pitchFamily="34" charset="0"/>
              </a:rPr>
              <a:t>Oxford Materials webpages  </a:t>
            </a:r>
            <a:r>
              <a:rPr lang="en-GB" sz="2200" dirty="0" smtClean="0">
                <a:solidFill>
                  <a:schemeClr val="tx1"/>
                </a:solidFill>
                <a:latin typeface="Arial" panose="020B0604020202020204" pitchFamily="34" charset="0"/>
                <a:cs typeface="Arial" panose="020B0604020202020204" pitchFamily="34" charset="0"/>
              </a:rPr>
              <a:t>www.materials.ox.ac.uk</a:t>
            </a:r>
          </a:p>
          <a:p>
            <a:r>
              <a:rPr lang="en-GB" sz="2200" dirty="0" smtClean="0">
                <a:latin typeface="Arial" panose="020B0604020202020204" pitchFamily="34" charset="0"/>
                <a:cs typeface="Arial" panose="020B0604020202020204" pitchFamily="34" charset="0"/>
              </a:rPr>
              <a:t>Mathematical, Physical &amp; Life Sciences Division (MPLSD) webpages</a:t>
            </a:r>
            <a:r>
              <a:rPr lang="en-GB" sz="2200" dirty="0" smtClean="0">
                <a:solidFill>
                  <a:schemeClr val="tx1"/>
                </a:solidFill>
                <a:latin typeface="Arial" panose="020B0604020202020204" pitchFamily="34" charset="0"/>
                <a:cs typeface="Arial" panose="020B0604020202020204" pitchFamily="34" charset="0"/>
              </a:rPr>
              <a:t>  www.mpls.ox.ac.uk</a:t>
            </a:r>
          </a:p>
          <a:p>
            <a:pPr marL="0" indent="0">
              <a:buNone/>
            </a:pPr>
            <a:endParaRPr lang="en-GB" sz="2200" dirty="0" smtClean="0">
              <a:solidFill>
                <a:schemeClr val="tx1"/>
              </a:solidFill>
              <a:latin typeface="Arial" panose="020B0604020202020204" pitchFamily="34" charset="0"/>
              <a:cs typeface="Arial" panose="020B0604020202020204" pitchFamily="34" charset="0"/>
            </a:endParaRPr>
          </a:p>
          <a:p>
            <a:r>
              <a:rPr lang="en-GB" sz="2200" dirty="0" err="1" smtClean="0">
                <a:latin typeface="Arial" panose="020B0604020202020204" pitchFamily="34" charset="0"/>
                <a:cs typeface="Arial" panose="020B0604020202020204" pitchFamily="34" charset="0"/>
              </a:rPr>
              <a:t>MyOxford</a:t>
            </a:r>
            <a:r>
              <a:rPr lang="en-GB" sz="2200" dirty="0">
                <a:latin typeface="Arial" panose="020B0604020202020204" pitchFamily="34" charset="0"/>
                <a:cs typeface="Arial" panose="020B0604020202020204" pitchFamily="34" charset="0"/>
              </a:rPr>
              <a:t> </a:t>
            </a:r>
            <a:r>
              <a:rPr lang="en-GB" sz="2200">
                <a:latin typeface="Arial" panose="020B0604020202020204" pitchFamily="34" charset="0"/>
                <a:cs typeface="Arial" panose="020B0604020202020204" pitchFamily="34" charset="0"/>
              </a:rPr>
              <a:t>app   </a:t>
            </a:r>
            <a:r>
              <a:rPr lang="en-GB" sz="2200" smtClean="0">
                <a:latin typeface="Arial" panose="020B0604020202020204" pitchFamily="34" charset="0"/>
                <a:cs typeface="Arial" panose="020B0604020202020204" pitchFamily="34" charset="0"/>
              </a:rPr>
              <a:t> </a:t>
            </a:r>
            <a:r>
              <a:rPr lang="en-GB" sz="2200" smtClean="0">
                <a:solidFill>
                  <a:schemeClr val="tx1"/>
                </a:solidFill>
                <a:latin typeface="Arial" panose="020B0604020202020204" pitchFamily="34" charset="0"/>
                <a:cs typeface="Arial" panose="020B0604020202020204" pitchFamily="34" charset="0"/>
              </a:rPr>
              <a:t>www.ox.ac.uk/myoxford</a:t>
            </a:r>
            <a:endParaRPr lang="en-GB" sz="2200" dirty="0">
              <a:solidFill>
                <a:schemeClr val="tx1"/>
              </a:solidFill>
              <a:latin typeface="Arial" panose="020B0604020202020204" pitchFamily="34" charset="0"/>
              <a:cs typeface="Arial" panose="020B0604020202020204" pitchFamily="34" charset="0"/>
            </a:endParaRPr>
          </a:p>
          <a:p>
            <a:r>
              <a:rPr lang="en-GB" sz="2200" dirty="0" smtClean="0">
                <a:latin typeface="Arial" panose="020B0604020202020204" pitchFamily="34" charset="0"/>
                <a:cs typeface="Arial" panose="020B0604020202020204" pitchFamily="34" charset="0"/>
              </a:rPr>
              <a:t>University IT </a:t>
            </a:r>
            <a:r>
              <a:rPr lang="en-GB" sz="2200" dirty="0">
                <a:latin typeface="Arial" panose="020B0604020202020204" pitchFamily="34" charset="0"/>
                <a:cs typeface="Arial" panose="020B0604020202020204" pitchFamily="34" charset="0"/>
              </a:rPr>
              <a:t>Services  </a:t>
            </a:r>
            <a:r>
              <a:rPr lang="en-GB" sz="2200" dirty="0">
                <a:solidFill>
                  <a:schemeClr val="tx1"/>
                </a:solidFill>
                <a:latin typeface="Arial" panose="020B0604020202020204" pitchFamily="34" charset="0"/>
                <a:cs typeface="Arial" panose="020B0604020202020204" pitchFamily="34" charset="0"/>
              </a:rPr>
              <a:t>https://www.it.ox.ac.uk/getting-started</a:t>
            </a:r>
            <a:r>
              <a:rPr lang="en-GB" sz="2200" dirty="0">
                <a:latin typeface="Arial" panose="020B0604020202020204" pitchFamily="34" charset="0"/>
                <a:cs typeface="Arial" panose="020B0604020202020204" pitchFamily="34" charset="0"/>
              </a:rPr>
              <a:t>    </a:t>
            </a:r>
            <a:endParaRPr lang="en-GB" sz="2200" dirty="0" smtClean="0">
              <a:solidFill>
                <a:schemeClr val="tx1"/>
              </a:solidFill>
              <a:latin typeface="Arial" panose="020B0604020202020204" pitchFamily="34" charset="0"/>
              <a:cs typeface="Arial" panose="020B0604020202020204" pitchFamily="34" charset="0"/>
            </a:endParaRPr>
          </a:p>
          <a:p>
            <a:pPr marL="0" indent="0">
              <a:buNone/>
            </a:pPr>
            <a:endParaRPr lang="en-GB" dirty="0">
              <a:solidFill>
                <a:schemeClr val="tx1"/>
              </a:solidFill>
            </a:endParaRPr>
          </a:p>
        </p:txBody>
      </p:sp>
    </p:spTree>
    <p:extLst>
      <p:ext uri="{BB962C8B-B14F-4D97-AF65-F5344CB8AC3E}">
        <p14:creationId xmlns:p14="http://schemas.microsoft.com/office/powerpoint/2010/main" val="2420618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GB" altLang="en-GB" smtClean="0">
                <a:latin typeface="Helvetica" panose="020B0604020202020204" pitchFamily="34" charset="0"/>
              </a:rPr>
              <a:t>Forms/tasks that need to be completed</a:t>
            </a:r>
            <a:r>
              <a:rPr lang="en-GB" altLang="en-GB" smtClean="0"/>
              <a:t> </a:t>
            </a:r>
          </a:p>
        </p:txBody>
      </p:sp>
      <p:sp>
        <p:nvSpPr>
          <p:cNvPr id="6147" name="Rectangle 3"/>
          <p:cNvSpPr>
            <a:spLocks noGrp="1" noChangeArrowheads="1"/>
          </p:cNvSpPr>
          <p:nvPr>
            <p:ph type="body" idx="1"/>
          </p:nvPr>
        </p:nvSpPr>
        <p:spPr/>
        <p:txBody>
          <a:bodyPr/>
          <a:lstStyle/>
          <a:p>
            <a:r>
              <a:rPr lang="en-GB" altLang="en-GB" dirty="0" smtClean="0"/>
              <a:t>‘New Graduate Student’ on-line questionnaire</a:t>
            </a:r>
          </a:p>
          <a:p>
            <a:pPr lvl="1"/>
            <a:r>
              <a:rPr lang="en-GB" altLang="en-GB" dirty="0" smtClean="0"/>
              <a:t>your personal details + supervision team</a:t>
            </a:r>
          </a:p>
          <a:p>
            <a:r>
              <a:rPr lang="en-GB" altLang="en-GB" dirty="0" smtClean="0"/>
              <a:t>Risk Assessment</a:t>
            </a:r>
          </a:p>
          <a:p>
            <a:pPr lvl="1"/>
            <a:r>
              <a:rPr lang="en-GB" altLang="en-GB" dirty="0" smtClean="0"/>
              <a:t>your safety in the type of work you will be doing</a:t>
            </a:r>
          </a:p>
          <a:p>
            <a:r>
              <a:rPr lang="en-GB" altLang="en-GB" dirty="0" smtClean="0"/>
              <a:t>Radiation protection form</a:t>
            </a:r>
          </a:p>
          <a:p>
            <a:pPr lvl="1"/>
            <a:r>
              <a:rPr lang="en-GB" altLang="en-GB" dirty="0" smtClean="0"/>
              <a:t>arranging training for use of X-rays, lasers and radioactive materials</a:t>
            </a:r>
          </a:p>
          <a:p>
            <a:r>
              <a:rPr lang="en-GB" altLang="en-GB" dirty="0" smtClean="0"/>
              <a:t>Key application form</a:t>
            </a:r>
          </a:p>
          <a:p>
            <a:r>
              <a:rPr lang="en-GB" altLang="en-GB" dirty="0" smtClean="0"/>
              <a:t>Swipe card access (Fob for </a:t>
            </a:r>
            <a:r>
              <a:rPr lang="en-GB" altLang="en-GB" dirty="0" err="1" smtClean="0"/>
              <a:t>Begbroke</a:t>
            </a:r>
            <a:r>
              <a:rPr lang="en-GB" altLang="en-GB" dirty="0" smtClean="0"/>
              <a:t>)</a:t>
            </a:r>
          </a:p>
          <a:p>
            <a:pPr lvl="1"/>
            <a:r>
              <a:rPr lang="en-GB" altLang="en-GB" dirty="0" smtClean="0"/>
              <a:t>to allow you access to building and labs/offices</a:t>
            </a:r>
          </a:p>
        </p:txBody>
      </p:sp>
    </p:spTree>
  </p:cSld>
  <p:clrMapOvr>
    <a:masterClrMapping/>
  </p:clrMapOvr>
</p:sld>
</file>

<file path=ppt/theme/theme1.xml><?xml version="1.0" encoding="utf-8"?>
<a:theme xmlns:a="http://schemas.openxmlformats.org/drawingml/2006/main" name="IFES template">
  <a:themeElements>
    <a:clrScheme name="IFES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FES template">
      <a:majorFont>
        <a:latin typeface="Palatino"/>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Helvetic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Helvetica" charset="0"/>
          </a:defRPr>
        </a:defPPr>
      </a:lstStyle>
    </a:lnDef>
  </a:objectDefaults>
  <a:extraClrSchemeLst>
    <a:extraClrScheme>
      <a:clrScheme name="IFES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FES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IFES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FES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FES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FES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FES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Alfred's PowerBook:Desktop Folder:IFES template</Template>
  <TotalTime>43173</TotalTime>
  <Words>2900</Words>
  <Application>Microsoft Office PowerPoint</Application>
  <PresentationFormat>A4 Paper (210x297 mm)</PresentationFormat>
  <Paragraphs>365</Paragraphs>
  <Slides>34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Helvetica</vt:lpstr>
      <vt:lpstr>Palatino</vt:lpstr>
      <vt:lpstr>Times</vt:lpstr>
      <vt:lpstr>Times New Roman</vt:lpstr>
      <vt:lpstr>IFES template</vt:lpstr>
      <vt:lpstr>Graduate Induction Course Oct 2024</vt:lpstr>
      <vt:lpstr>Aims of Induction Course</vt:lpstr>
      <vt:lpstr>PGR Support Structure - Academic</vt:lpstr>
      <vt:lpstr>PGR Support Structure - Wellbeing</vt:lpstr>
      <vt:lpstr>University Counselling Service Workshops</vt:lpstr>
      <vt:lpstr>MATERIALS SUPPORT STRUCTURE FOR PGR STUDENTS</vt:lpstr>
      <vt:lpstr>On-line Handbooks and guides</vt:lpstr>
      <vt:lpstr>IMPORTANT WEBPAGES &amp; LINKS</vt:lpstr>
      <vt:lpstr>Forms/tasks that need to be completed </vt:lpstr>
      <vt:lpstr> Your University Card </vt:lpstr>
      <vt:lpstr>DPhil Exam Criteria – 777 days to achieve!</vt:lpstr>
      <vt:lpstr>Overview of the D.Phil. programme</vt:lpstr>
      <vt:lpstr>Overview of the M.Sc. programme</vt:lpstr>
      <vt:lpstr>Supervision Team</vt:lpstr>
      <vt:lpstr>Supervision Team</vt:lpstr>
      <vt:lpstr>Your supervisor(s):</vt:lpstr>
      <vt:lpstr>Project Management Arrangements             3.5y project ≡ 777 working days to completion</vt:lpstr>
      <vt:lpstr>Research &amp; Transferable ‘Career Skills’ Training</vt:lpstr>
      <vt:lpstr>Transferable ‘Career Skills’ Training</vt:lpstr>
      <vt:lpstr>MPLSD GRAD SCHOOL TRAINING FRAMEWORK</vt:lpstr>
      <vt:lpstr>Broadening elements</vt:lpstr>
      <vt:lpstr>Transfer of Status Examination</vt:lpstr>
      <vt:lpstr>Transfer from PRS to D.Phil./M.Sc. Status</vt:lpstr>
      <vt:lpstr>Literature review</vt:lpstr>
      <vt:lpstr>Transfer of Status Examination</vt:lpstr>
      <vt:lpstr>Second-year talks</vt:lpstr>
      <vt:lpstr>Third Year (for D.Phil students)</vt:lpstr>
      <vt:lpstr>Confirmation of D.Phil. Status </vt:lpstr>
      <vt:lpstr>M.Sc. and D.Phil. examinations</vt:lpstr>
      <vt:lpstr>Thesis write up and Viva</vt:lpstr>
      <vt:lpstr>Facilities</vt:lpstr>
      <vt:lpstr>Conference/Study Travel &amp; Fees</vt:lpstr>
      <vt:lpstr>What to do next…?</vt:lpstr>
      <vt:lpstr>First Colloquia of the 2024/25 Year</vt:lpstr>
    </vt:vector>
  </TitlesOfParts>
  <Company>Oxford University, Materials Department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Revision Qs: true or false?</dc:title>
  <dc:creator>Alfred Cerezo</dc:creator>
  <cp:lastModifiedBy>Adrian Taylor</cp:lastModifiedBy>
  <cp:revision>406</cp:revision>
  <cp:lastPrinted>2024-10-03T16:33:34Z</cp:lastPrinted>
  <dcterms:created xsi:type="dcterms:W3CDTF">2000-09-10T08:17:58Z</dcterms:created>
  <dcterms:modified xsi:type="dcterms:W3CDTF">2024-10-07T14:27:45Z</dcterms:modified>
</cp:coreProperties>
</file>